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8"/>
  </p:notesMasterIdLst>
  <p:handoutMasterIdLst>
    <p:handoutMasterId r:id="rId19"/>
  </p:handoutMasterIdLst>
  <p:sldIdLst>
    <p:sldId id="1785" r:id="rId3"/>
    <p:sldId id="2345" r:id="rId4"/>
    <p:sldId id="2346" r:id="rId5"/>
    <p:sldId id="2347" r:id="rId6"/>
    <p:sldId id="2351" r:id="rId7"/>
    <p:sldId id="2352" r:id="rId8"/>
    <p:sldId id="2354" r:id="rId9"/>
    <p:sldId id="2337" r:id="rId10"/>
    <p:sldId id="2338" r:id="rId11"/>
    <p:sldId id="2340" r:id="rId12"/>
    <p:sldId id="2341" r:id="rId13"/>
    <p:sldId id="2344" r:id="rId14"/>
    <p:sldId id="2329" r:id="rId15"/>
    <p:sldId id="2330" r:id="rId16"/>
    <p:sldId id="1791" r:id="rId17"/>
  </p:sldIdLst>
  <p:sldSz cx="12190095" cy="6859270"/>
  <p:notesSz cx="6735445" cy="9865995"/>
  <p:custDataLst>
    <p:tags r:id="rId23"/>
  </p:custDataLst>
  <p:defaultTextStyle>
    <a:defPPr>
      <a:defRPr lang="zh-CN"/>
    </a:defPPr>
    <a:lvl1pPr marL="0" algn="l" defTabSz="121856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1pPr>
    <a:lvl2pPr marL="609600" algn="l" defTabSz="121856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2pPr>
    <a:lvl3pPr marL="1219200" algn="l" defTabSz="121856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3pPr>
    <a:lvl4pPr marL="1828800" algn="l" defTabSz="121856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4pPr>
    <a:lvl5pPr marL="2438400" algn="l" defTabSz="121856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5pPr>
    <a:lvl6pPr marL="3048000" algn="l" defTabSz="121856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3657600" algn="l" defTabSz="121856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4267200" algn="l" defTabSz="121856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4876800" algn="l" defTabSz="121856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37" userDrawn="1">
          <p15:clr>
            <a:srgbClr val="A4A3A4"/>
          </p15:clr>
        </p15:guide>
        <p15:guide id="2" pos="383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000066"/>
    <a:srgbClr val="660033"/>
    <a:srgbClr val="00CCFF"/>
    <a:srgbClr val="003366"/>
    <a:srgbClr val="2258A2"/>
    <a:srgbClr val="E4E4E4"/>
    <a:srgbClr val="4F81BD"/>
    <a:srgbClr val="B4C7E7"/>
    <a:srgbClr val="FFD9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400" autoAdjust="0"/>
    <p:restoredTop sz="87790" autoAdjust="0"/>
  </p:normalViewPr>
  <p:slideViewPr>
    <p:cSldViewPr showGuides="1">
      <p:cViewPr varScale="1">
        <p:scale>
          <a:sx n="87" d="100"/>
          <a:sy n="87" d="100"/>
        </p:scale>
        <p:origin x="-163" y="-86"/>
      </p:cViewPr>
      <p:guideLst>
        <p:guide orient="horz" pos="2137"/>
        <p:guide pos="3832"/>
      </p:guideLst>
    </p:cSldViewPr>
  </p:slideViewPr>
  <p:outlineViewPr>
    <p:cViewPr>
      <p:scale>
        <a:sx n="33" d="100"/>
        <a:sy n="33" d="100"/>
      </p:scale>
      <p:origin x="0" y="289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83" d="100"/>
          <a:sy n="83" d="100"/>
        </p:scale>
        <p:origin x="-3876" y="-90"/>
      </p:cViewPr>
      <p:guideLst>
        <p:guide orient="horz" pos="3073"/>
        <p:guide pos="2117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3" Type="http://schemas.openxmlformats.org/officeDocument/2006/relationships/tags" Target="tags/tag1.xml"/><Relationship Id="rId22" Type="http://schemas.openxmlformats.org/officeDocument/2006/relationships/tableStyles" Target="tableStyles.xml"/><Relationship Id="rId21" Type="http://schemas.openxmlformats.org/officeDocument/2006/relationships/viewProps" Target="viewProps.xml"/><Relationship Id="rId20" Type="http://schemas.openxmlformats.org/officeDocument/2006/relationships/presProps" Target="presProps.xml"/><Relationship Id="rId2" Type="http://schemas.openxmlformats.org/officeDocument/2006/relationships/theme" Target="theme/theme1.xml"/><Relationship Id="rId19" Type="http://schemas.openxmlformats.org/officeDocument/2006/relationships/handoutMaster" Target="handoutMasters/handoutMaster1.xml"/><Relationship Id="rId18" Type="http://schemas.openxmlformats.org/officeDocument/2006/relationships/notesMaster" Target="notesMasters/notesMaster1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18830" cy="493316"/>
          </a:xfrm>
          <a:prstGeom prst="rect">
            <a:avLst/>
          </a:prstGeom>
        </p:spPr>
        <p:txBody>
          <a:bodyPr vert="horz" lIns="94864" tIns="47433" rIns="94864" bIns="47433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15375" y="0"/>
            <a:ext cx="2918830" cy="493316"/>
          </a:xfrm>
          <a:prstGeom prst="rect">
            <a:avLst/>
          </a:prstGeom>
        </p:spPr>
        <p:txBody>
          <a:bodyPr vert="horz" lIns="94864" tIns="47433" rIns="94864" bIns="47433" rtlCol="0"/>
          <a:lstStyle>
            <a:lvl1pPr algn="r">
              <a:defRPr sz="1200"/>
            </a:lvl1pPr>
          </a:lstStyle>
          <a:p>
            <a:fld id="{BED594FB-2808-45A5-BDC8-80C0F481B27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1" y="9371285"/>
            <a:ext cx="2918830" cy="493316"/>
          </a:xfrm>
          <a:prstGeom prst="rect">
            <a:avLst/>
          </a:prstGeom>
        </p:spPr>
        <p:txBody>
          <a:bodyPr vert="horz" lIns="94864" tIns="47433" rIns="94864" bIns="47433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15375" y="9371285"/>
            <a:ext cx="2918830" cy="493316"/>
          </a:xfrm>
          <a:prstGeom prst="rect">
            <a:avLst/>
          </a:prstGeom>
        </p:spPr>
        <p:txBody>
          <a:bodyPr vert="horz" lIns="94864" tIns="47433" rIns="94864" bIns="47433" rtlCol="0" anchor="b"/>
          <a:lstStyle>
            <a:lvl1pPr algn="r">
              <a:defRPr sz="1200"/>
            </a:lvl1pPr>
          </a:lstStyle>
          <a:p>
            <a:fld id="{985B4082-C5AE-46D0-A000-D929E8B25956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18830" cy="493316"/>
          </a:xfrm>
          <a:prstGeom prst="rect">
            <a:avLst/>
          </a:prstGeom>
        </p:spPr>
        <p:txBody>
          <a:bodyPr vert="horz" lIns="94864" tIns="47433" rIns="94864" bIns="47433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15375" y="0"/>
            <a:ext cx="2918830" cy="493316"/>
          </a:xfrm>
          <a:prstGeom prst="rect">
            <a:avLst/>
          </a:prstGeom>
        </p:spPr>
        <p:txBody>
          <a:bodyPr vert="horz" lIns="94864" tIns="47433" rIns="94864" bIns="47433" rtlCol="0"/>
          <a:lstStyle>
            <a:lvl1pPr algn="r">
              <a:defRPr sz="1200"/>
            </a:lvl1pPr>
          </a:lstStyle>
          <a:p>
            <a:fld id="{D29FAA0F-2349-45DA-9EBD-9D94C9A1CFA0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82550" y="741363"/>
            <a:ext cx="6570663" cy="36988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864" tIns="47433" rIns="94864" bIns="47433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73577" y="4686499"/>
            <a:ext cx="5388610" cy="4439841"/>
          </a:xfrm>
          <a:prstGeom prst="rect">
            <a:avLst/>
          </a:prstGeom>
        </p:spPr>
        <p:txBody>
          <a:bodyPr vert="horz" lIns="94864" tIns="47433" rIns="94864" bIns="47433" rtlCol="0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1" y="9371285"/>
            <a:ext cx="2918830" cy="493316"/>
          </a:xfrm>
          <a:prstGeom prst="rect">
            <a:avLst/>
          </a:prstGeom>
        </p:spPr>
        <p:txBody>
          <a:bodyPr vert="horz" lIns="94864" tIns="47433" rIns="94864" bIns="47433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15375" y="9371285"/>
            <a:ext cx="2918830" cy="493316"/>
          </a:xfrm>
          <a:prstGeom prst="rect">
            <a:avLst/>
          </a:prstGeom>
        </p:spPr>
        <p:txBody>
          <a:bodyPr vert="horz" lIns="94864" tIns="47433" rIns="94864" bIns="47433" rtlCol="0" anchor="b"/>
          <a:lstStyle>
            <a:lvl1pPr algn="r">
              <a:defRPr sz="1200"/>
            </a:lvl1pPr>
          </a:lstStyle>
          <a:p>
            <a:fld id="{E3F37086-15D0-443D-AF17-A3F21825C045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121856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1pPr>
    <a:lvl2pPr marL="609600" algn="l" defTabSz="121856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2pPr>
    <a:lvl3pPr marL="1219200" algn="l" defTabSz="121856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3pPr>
    <a:lvl4pPr marL="1828800" algn="l" defTabSz="121856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4pPr>
    <a:lvl5pPr marL="2438400" algn="l" defTabSz="121856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5pPr>
    <a:lvl6pPr marL="3048000" algn="l" defTabSz="121856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3657600" algn="l" defTabSz="121856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4267200" algn="l" defTabSz="121856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4876800" algn="l" defTabSz="121856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 userDrawn="1"/>
        </p:nvSpPr>
        <p:spPr>
          <a:xfrm>
            <a:off x="0" y="-27384"/>
            <a:ext cx="12190413" cy="144016"/>
          </a:xfrm>
          <a:prstGeom prst="rect">
            <a:avLst/>
          </a:prstGeom>
          <a:solidFill>
            <a:srgbClr val="DF291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" name="矩形 4"/>
          <p:cNvSpPr/>
          <p:nvPr userDrawn="1"/>
        </p:nvSpPr>
        <p:spPr>
          <a:xfrm>
            <a:off x="0" y="6597352"/>
            <a:ext cx="12190412" cy="288032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521" y="274701"/>
            <a:ext cx="10971372" cy="1143265"/>
          </a:xfrm>
          <a:prstGeom prst="rect">
            <a:avLst/>
          </a:prstGeo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09521" y="1600572"/>
            <a:ext cx="10971372" cy="4527011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600"/>
            </a:lvl1pPr>
            <a:lvl2pPr>
              <a:defRPr sz="2600"/>
            </a:lvl2pPr>
            <a:lvl3pPr>
              <a:defRPr sz="2600"/>
            </a:lvl3pPr>
            <a:lvl4pPr>
              <a:defRPr sz="2600"/>
            </a:lvl4pPr>
            <a:lvl5pPr>
              <a:defRPr sz="2600"/>
            </a:lvl5pPr>
          </a:lstStyle>
          <a:p>
            <a:pPr lvl="0"/>
            <a:r>
              <a:rPr lang="zh-CN" altLang="en-US" dirty="0" smtClean="0"/>
              <a:t>单击此处编辑母版文本样式</a:t>
            </a:r>
            <a:endParaRPr lang="zh-CN" altLang="en-US" dirty="0" smtClean="0"/>
          </a:p>
          <a:p>
            <a:pPr lvl="1"/>
            <a:r>
              <a:rPr lang="zh-CN" altLang="en-US" dirty="0" smtClean="0"/>
              <a:t>第二级</a:t>
            </a:r>
            <a:endParaRPr lang="zh-CN" altLang="en-US" dirty="0" smtClean="0"/>
          </a:p>
          <a:p>
            <a:pPr lvl="2"/>
            <a:r>
              <a:rPr lang="zh-CN" altLang="en-US" dirty="0" smtClean="0"/>
              <a:t>第三级</a:t>
            </a:r>
            <a:endParaRPr lang="zh-CN" altLang="en-US" dirty="0" smtClean="0"/>
          </a:p>
          <a:p>
            <a:pPr lvl="3"/>
            <a:r>
              <a:rPr lang="zh-CN" altLang="en-US" dirty="0" smtClean="0"/>
              <a:t>第四级</a:t>
            </a:r>
            <a:endParaRPr lang="zh-CN" altLang="en-US" dirty="0" smtClean="0"/>
          </a:p>
          <a:p>
            <a:pPr lvl="4"/>
            <a:r>
              <a:rPr lang="zh-CN" altLang="en-US" dirty="0" smtClean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609521" y="6357823"/>
            <a:ext cx="2844430" cy="365210"/>
          </a:xfrm>
          <a:prstGeom prst="rect">
            <a:avLst/>
          </a:prstGeom>
        </p:spPr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4165059" y="6357823"/>
            <a:ext cx="3860297" cy="365210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8736463" y="6357823"/>
            <a:ext cx="2844430" cy="365210"/>
          </a:xfrm>
          <a:prstGeom prst="rect">
            <a:avLst/>
          </a:prstGeom>
        </p:spPr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iming>
    <p:tnLst>
      <p:par>
        <p:cTn id="1" dur="indefinite" restart="never" nodeType="tmRoot"/>
      </p:par>
    </p:tnLst>
  </p:timing>
  <p:txStyles>
    <p:titleStyle>
      <a:lvl1pPr algn="ctr" defTabSz="1218565" rtl="0" eaLnBrk="1" latinLnBrk="0" hangingPunct="1">
        <a:spcBef>
          <a:spcPct val="0"/>
        </a:spcBef>
        <a:buNone/>
        <a:defRPr sz="5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200" indent="-457200" algn="l" defTabSz="1218565" rtl="0" eaLnBrk="1" latinLnBrk="0" hangingPunct="1">
        <a:spcBef>
          <a:spcPct val="20000"/>
        </a:spcBef>
        <a:buFont typeface="Arial" panose="020B0604020202020204" pitchFamily="34" charset="0"/>
        <a:buChar char="•"/>
        <a:defRPr sz="4300" kern="1200">
          <a:solidFill>
            <a:schemeClr val="tx1"/>
          </a:solidFill>
          <a:latin typeface="+mn-lt"/>
          <a:ea typeface="+mn-ea"/>
          <a:cs typeface="+mn-cs"/>
        </a:defRPr>
      </a:lvl1pPr>
      <a:lvl2pPr marL="990600" indent="-381000" algn="l" defTabSz="1218565" rtl="0" eaLnBrk="1" latinLnBrk="0" hangingPunct="1">
        <a:spcBef>
          <a:spcPct val="20000"/>
        </a:spcBef>
        <a:buFont typeface="Arial" panose="020B0604020202020204" pitchFamily="34" charset="0"/>
        <a:buChar char="–"/>
        <a:defRPr sz="3700" kern="1200">
          <a:solidFill>
            <a:schemeClr val="tx1"/>
          </a:solidFill>
          <a:latin typeface="+mn-lt"/>
          <a:ea typeface="+mn-ea"/>
          <a:cs typeface="+mn-cs"/>
        </a:defRPr>
      </a:lvl2pPr>
      <a:lvl3pPr marL="1524000" indent="-304800" algn="l" defTabSz="1218565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133600" indent="-304800" algn="l" defTabSz="1218565" rtl="0" eaLnBrk="1" latinLnBrk="0" hangingPunct="1">
        <a:spcBef>
          <a:spcPct val="20000"/>
        </a:spcBef>
        <a:buFont typeface="Arial" panose="020B0604020202020204" pitchFamily="34" charset="0"/>
        <a:buChar char="–"/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2743200" indent="-304800" algn="l" defTabSz="1218565" rtl="0" eaLnBrk="1" latinLnBrk="0" hangingPunct="1">
        <a:spcBef>
          <a:spcPct val="20000"/>
        </a:spcBef>
        <a:buFont typeface="Arial" panose="020B0604020202020204" pitchFamily="34" charset="0"/>
        <a:buChar char="»"/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352800" indent="-304800" algn="l" defTabSz="1218565" rtl="0" eaLnBrk="1" latinLnBrk="0" hangingPunct="1">
        <a:spcBef>
          <a:spcPct val="2000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3962400" indent="-304800" algn="l" defTabSz="1218565" rtl="0" eaLnBrk="1" latinLnBrk="0" hangingPunct="1">
        <a:spcBef>
          <a:spcPct val="2000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4572000" indent="-304800" algn="l" defTabSz="1218565" rtl="0" eaLnBrk="1" latinLnBrk="0" hangingPunct="1">
        <a:spcBef>
          <a:spcPct val="2000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181600" indent="-304800" algn="l" defTabSz="1218565" rtl="0" eaLnBrk="1" latinLnBrk="0" hangingPunct="1">
        <a:spcBef>
          <a:spcPct val="2000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121856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600" algn="l" defTabSz="121856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200" algn="l" defTabSz="121856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800" algn="l" defTabSz="121856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400" algn="l" defTabSz="121856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8000" algn="l" defTabSz="121856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600" algn="l" defTabSz="121856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200" algn="l" defTabSz="121856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800" algn="l" defTabSz="121856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4.png"/><Relationship Id="rId1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4.png"/><Relationship Id="rId1" Type="http://schemas.openxmlformats.org/officeDocument/2006/relationships/image" Target="../media/image2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2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2.pn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2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5.png"/><Relationship Id="rId1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3.png"/><Relationship Id="rId1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xtBox 16"/>
          <p:cNvSpPr txBox="1"/>
          <p:nvPr/>
        </p:nvSpPr>
        <p:spPr>
          <a:xfrm>
            <a:off x="1630710" y="2449870"/>
            <a:ext cx="9001000" cy="1051932"/>
          </a:xfrm>
          <a:prstGeom prst="rect">
            <a:avLst/>
          </a:prstGeom>
          <a:noFill/>
        </p:spPr>
        <p:txBody>
          <a:bodyPr wrap="none" rtlCol="0" anchor="ctr" anchorCtr="0">
            <a:noAutofit/>
          </a:bodyPr>
          <a:lstStyle/>
          <a:p>
            <a:pPr algn="ctr">
              <a:spcBef>
                <a:spcPts val="1200"/>
              </a:spcBef>
              <a:spcAft>
                <a:spcPts val="300"/>
              </a:spcAft>
            </a:pPr>
            <a:r>
              <a:rPr lang="zh-CN" altLang="zh-CN" sz="4400" b="1" kern="100" dirty="0" smtClean="0">
                <a:latin typeface="Cambria" panose="02040503050406030204"/>
                <a:cs typeface="Times New Roman" panose="02020603050405020304"/>
              </a:rPr>
              <a:t>劝学</a:t>
            </a:r>
            <a:endParaRPr lang="zh-CN" altLang="zh-CN" sz="4400" b="1" kern="100" dirty="0">
              <a:latin typeface="Cambria" panose="02040503050406030204"/>
              <a:cs typeface="Times New Roman" panose="02020603050405020304"/>
            </a:endParaRPr>
          </a:p>
        </p:txBody>
      </p:sp>
      <p:sp>
        <p:nvSpPr>
          <p:cNvPr id="4" name="矩形 3"/>
          <p:cNvSpPr/>
          <p:nvPr/>
        </p:nvSpPr>
        <p:spPr>
          <a:xfrm>
            <a:off x="1" y="4321480"/>
            <a:ext cx="12190413" cy="2538108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endParaRPr lang="zh-CN" altLang="en-US" b="1" dirty="0" smtClean="0">
              <a:ln w="12700">
                <a:solidFill>
                  <a:schemeClr val="bg1"/>
                </a:solidFill>
                <a:prstDash val="solid"/>
              </a:ln>
              <a:solidFill>
                <a:schemeClr val="bg1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grpSp>
        <p:nvGrpSpPr>
          <p:cNvPr id="11" name="组合 10"/>
          <p:cNvGrpSpPr/>
          <p:nvPr/>
        </p:nvGrpSpPr>
        <p:grpSpPr>
          <a:xfrm>
            <a:off x="3058056" y="1557586"/>
            <a:ext cx="6061487" cy="388562"/>
            <a:chOff x="2998862" y="1916832"/>
            <a:chExt cx="6061487" cy="388472"/>
          </a:xfrm>
        </p:grpSpPr>
        <p:sp>
          <p:nvSpPr>
            <p:cNvPr id="18" name="矩形 17"/>
            <p:cNvSpPr/>
            <p:nvPr/>
          </p:nvSpPr>
          <p:spPr>
            <a:xfrm>
              <a:off x="2998862" y="2060848"/>
              <a:ext cx="6061487" cy="45719"/>
            </a:xfrm>
            <a:prstGeom prst="rect">
              <a:avLst/>
            </a:prstGeom>
            <a:solidFill>
              <a:srgbClr val="DF291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just"/>
              <a:endParaRPr lang="zh-CN" altLang="en-US"/>
            </a:p>
          </p:txBody>
        </p:sp>
        <p:sp>
          <p:nvSpPr>
            <p:cNvPr id="19" name="矩形 18"/>
            <p:cNvSpPr/>
            <p:nvPr/>
          </p:nvSpPr>
          <p:spPr>
            <a:xfrm>
              <a:off x="4511030" y="1952835"/>
              <a:ext cx="3312368" cy="26174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just"/>
              <a:endParaRPr lang="zh-CN" altLang="en-US"/>
            </a:p>
          </p:txBody>
        </p:sp>
        <p:pic>
          <p:nvPicPr>
            <p:cNvPr id="3076" name="Picture 4" descr="C:\Users\Administrator\Desktop\图片3.png"/>
            <p:cNvPicPr>
              <a:picLocks noChangeAspect="1" noChangeArrowheads="1"/>
            </p:cNvPicPr>
            <p:nvPr/>
          </p:nvPicPr>
          <p:blipFill>
            <a:blip r:embed="rId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602776" y="1916832"/>
              <a:ext cx="3128876" cy="38847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21" name="矩形 20"/>
          <p:cNvSpPr/>
          <p:nvPr/>
        </p:nvSpPr>
        <p:spPr>
          <a:xfrm>
            <a:off x="1" y="4078016"/>
            <a:ext cx="12190413" cy="216074"/>
          </a:xfrm>
          <a:prstGeom prst="rect">
            <a:avLst/>
          </a:prstGeom>
          <a:solidFill>
            <a:srgbClr val="DF291B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endParaRPr lang="zh-CN" altLang="en-US" b="1" dirty="0" smtClean="0">
              <a:ln w="12700">
                <a:solidFill>
                  <a:schemeClr val="bg1"/>
                </a:solidFill>
                <a:prstDash val="solid"/>
              </a:ln>
              <a:solidFill>
                <a:schemeClr val="bg1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2" name="左箭头 21"/>
          <p:cNvSpPr/>
          <p:nvPr/>
        </p:nvSpPr>
        <p:spPr>
          <a:xfrm>
            <a:off x="4222999" y="6022682"/>
            <a:ext cx="7967415" cy="648222"/>
          </a:xfrm>
          <a:prstGeom prst="leftArrow">
            <a:avLst/>
          </a:prstGeom>
          <a:solidFill>
            <a:schemeClr val="bg1"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23" name="左箭头 22"/>
          <p:cNvSpPr/>
          <p:nvPr/>
        </p:nvSpPr>
        <p:spPr>
          <a:xfrm>
            <a:off x="5951191" y="5446485"/>
            <a:ext cx="6239223" cy="648222"/>
          </a:xfrm>
          <a:prstGeom prst="leftArrow">
            <a:avLst/>
          </a:prstGeom>
          <a:solidFill>
            <a:schemeClr val="bg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24" name="左箭头 23"/>
          <p:cNvSpPr/>
          <p:nvPr/>
        </p:nvSpPr>
        <p:spPr>
          <a:xfrm>
            <a:off x="7679383" y="4870288"/>
            <a:ext cx="4511031" cy="648222"/>
          </a:xfrm>
          <a:prstGeom prst="leftArrow">
            <a:avLst/>
          </a:prstGeom>
          <a:solidFill>
            <a:schemeClr val="bg1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extBox 18"/>
          <p:cNvSpPr txBox="1"/>
          <p:nvPr/>
        </p:nvSpPr>
        <p:spPr>
          <a:xfrm>
            <a:off x="612000" y="620688"/>
            <a:ext cx="10944000" cy="554541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indent="266700"/>
            <a:r>
              <a:rPr lang="zh-CN" altLang="zh-CN" sz="2600" kern="100" dirty="0">
                <a:latin typeface="Times New Roman" panose="02020603050405020304"/>
                <a:ea typeface="黑体" panose="02010609060101010101" charset="-122"/>
                <a:cs typeface="Times New Roman" panose="02020603050405020304"/>
              </a:rPr>
              <a:t>三、课本里的古代文化常识积累</a:t>
            </a:r>
            <a:endParaRPr lang="zh-CN" altLang="zh-CN" sz="2600" kern="100" dirty="0">
              <a:latin typeface="宋体" panose="02010600030101010101" pitchFamily="2" charset="-122"/>
              <a:cs typeface="Courier New" panose="02070309020205020404"/>
            </a:endParaRPr>
          </a:p>
          <a:p>
            <a:pPr indent="266700"/>
            <a:r>
              <a:rPr lang="en-US" altLang="zh-CN" sz="2600" kern="100" dirty="0">
                <a:latin typeface="Times New Roman" panose="02020603050405020304"/>
                <a:cs typeface="Courier New" panose="02070309020205020404"/>
              </a:rPr>
              <a:t>1</a:t>
            </a:r>
            <a:r>
              <a:rPr lang="zh-CN" altLang="zh-CN" sz="2600" kern="100" dirty="0">
                <a:latin typeface="Times New Roman" panose="02020603050405020304"/>
                <a:cs typeface="Times New Roman" panose="02020603050405020304"/>
              </a:rPr>
              <a:t>．下列关于古代文化知识的说法，不正确的一项是</a:t>
            </a:r>
            <a:r>
              <a:rPr lang="en-US" altLang="zh-CN" sz="2600" kern="100" dirty="0">
                <a:latin typeface="Times New Roman" panose="02020603050405020304"/>
                <a:cs typeface="Courier New" panose="02070309020205020404"/>
              </a:rPr>
              <a:t>(</a:t>
            </a:r>
            <a:r>
              <a:rPr lang="zh-CN" altLang="zh-CN" sz="2600" kern="100" dirty="0">
                <a:latin typeface="Times New Roman" panose="02020603050405020304"/>
                <a:cs typeface="Times New Roman" panose="02020603050405020304"/>
              </a:rPr>
              <a:t>　　</a:t>
            </a:r>
            <a:r>
              <a:rPr lang="en-US" altLang="zh-CN" sz="2600" kern="100" dirty="0">
                <a:latin typeface="Times New Roman" panose="02020603050405020304"/>
                <a:cs typeface="Courier New" panose="02070309020205020404"/>
              </a:rPr>
              <a:t>)</a:t>
            </a:r>
            <a:endParaRPr lang="zh-CN" altLang="zh-CN" sz="2600" kern="100" dirty="0">
              <a:latin typeface="宋体" panose="02010600030101010101" pitchFamily="2" charset="-122"/>
              <a:cs typeface="Courier New" panose="02070309020205020404"/>
            </a:endParaRPr>
          </a:p>
          <a:p>
            <a:pPr indent="266700"/>
            <a:r>
              <a:rPr lang="en-US" altLang="zh-CN" sz="2600" kern="100" dirty="0">
                <a:latin typeface="Times New Roman" panose="02020603050405020304"/>
                <a:cs typeface="Courier New" panose="02070309020205020404"/>
              </a:rPr>
              <a:t>A.</a:t>
            </a:r>
            <a:r>
              <a:rPr lang="en-US" altLang="zh-CN" sz="2600" kern="100" dirty="0">
                <a:latin typeface="宋体" panose="02010600030101010101" pitchFamily="2" charset="-122"/>
                <a:cs typeface="Times New Roman" panose="02020603050405020304"/>
              </a:rPr>
              <a:t>“</a:t>
            </a:r>
            <a:r>
              <a:rPr lang="zh-CN" altLang="zh-CN" sz="2600" kern="100" dirty="0">
                <a:latin typeface="Times New Roman" panose="02020603050405020304"/>
                <a:cs typeface="Times New Roman" panose="02020603050405020304"/>
              </a:rPr>
              <a:t>君子</a:t>
            </a:r>
            <a:r>
              <a:rPr lang="en-US" altLang="zh-CN" sz="2600" kern="100" dirty="0">
                <a:latin typeface="宋体" panose="02010600030101010101" pitchFamily="2" charset="-122"/>
                <a:cs typeface="Times New Roman" panose="02020603050405020304"/>
              </a:rPr>
              <a:t>”</a:t>
            </a:r>
            <a:r>
              <a:rPr lang="zh-CN" altLang="zh-CN" sz="2600" kern="100" dirty="0">
                <a:latin typeface="Times New Roman" panose="02020603050405020304"/>
                <a:cs typeface="Times New Roman" panose="02020603050405020304"/>
              </a:rPr>
              <a:t>一语，广见于先秦典籍，在先秦典籍中多指</a:t>
            </a:r>
            <a:r>
              <a:rPr lang="en-US" altLang="zh-CN" sz="2600" kern="100" dirty="0">
                <a:latin typeface="宋体" panose="02010600030101010101" pitchFamily="2" charset="-122"/>
                <a:cs typeface="Times New Roman" panose="02020603050405020304"/>
              </a:rPr>
              <a:t>“</a:t>
            </a:r>
            <a:r>
              <a:rPr lang="zh-CN" altLang="zh-CN" sz="2600" kern="100" dirty="0">
                <a:latin typeface="Times New Roman" panose="02020603050405020304"/>
                <a:cs typeface="Times New Roman" panose="02020603050405020304"/>
              </a:rPr>
              <a:t>君王之子</a:t>
            </a:r>
            <a:r>
              <a:rPr lang="en-US" altLang="zh-CN" sz="2600" kern="100" dirty="0">
                <a:latin typeface="宋体" panose="02010600030101010101" pitchFamily="2" charset="-122"/>
                <a:cs typeface="Times New Roman" panose="02020603050405020304"/>
              </a:rPr>
              <a:t>”</a:t>
            </a:r>
            <a:r>
              <a:rPr lang="zh-CN" altLang="zh-CN" sz="2600" kern="100" dirty="0">
                <a:latin typeface="Times New Roman" panose="02020603050405020304"/>
                <a:cs typeface="Times New Roman" panose="02020603050405020304"/>
              </a:rPr>
              <a:t>，着重强调地位的崇高。而后</a:t>
            </a:r>
            <a:r>
              <a:rPr lang="en-US" altLang="zh-CN" sz="2600" kern="100" dirty="0">
                <a:latin typeface="宋体" panose="02010600030101010101" pitchFamily="2" charset="-122"/>
                <a:cs typeface="Times New Roman" panose="02020603050405020304"/>
              </a:rPr>
              <a:t>“</a:t>
            </a:r>
            <a:r>
              <a:rPr lang="zh-CN" altLang="zh-CN" sz="2600" kern="100" dirty="0">
                <a:latin typeface="Times New Roman" panose="02020603050405020304"/>
                <a:cs typeface="Times New Roman" panose="02020603050405020304"/>
              </a:rPr>
              <a:t>君子</a:t>
            </a:r>
            <a:r>
              <a:rPr lang="en-US" altLang="zh-CN" sz="2600" kern="100" dirty="0">
                <a:latin typeface="宋体" panose="02010600030101010101" pitchFamily="2" charset="-122"/>
                <a:cs typeface="Times New Roman" panose="02020603050405020304"/>
              </a:rPr>
              <a:t>”</a:t>
            </a:r>
            <a:r>
              <a:rPr lang="zh-CN" altLang="zh-CN" sz="2600" kern="100" dirty="0">
                <a:latin typeface="Times New Roman" panose="02020603050405020304"/>
                <a:cs typeface="Times New Roman" panose="02020603050405020304"/>
              </a:rPr>
              <a:t>一词赋予了道德的含义，自此，</a:t>
            </a:r>
            <a:r>
              <a:rPr lang="en-US" altLang="zh-CN" sz="2600" kern="100" dirty="0">
                <a:latin typeface="宋体" panose="02010600030101010101" pitchFamily="2" charset="-122"/>
                <a:cs typeface="Times New Roman" panose="02020603050405020304"/>
              </a:rPr>
              <a:t>“</a:t>
            </a:r>
            <a:r>
              <a:rPr lang="zh-CN" altLang="zh-CN" sz="2600" kern="100" dirty="0">
                <a:latin typeface="Times New Roman" panose="02020603050405020304"/>
                <a:cs typeface="Times New Roman" panose="02020603050405020304"/>
              </a:rPr>
              <a:t>君子</a:t>
            </a:r>
            <a:r>
              <a:rPr lang="en-US" altLang="zh-CN" sz="2600" kern="100" dirty="0">
                <a:latin typeface="宋体" panose="02010600030101010101" pitchFamily="2" charset="-122"/>
                <a:cs typeface="Times New Roman" panose="02020603050405020304"/>
              </a:rPr>
              <a:t>”</a:t>
            </a:r>
            <a:r>
              <a:rPr lang="zh-CN" altLang="zh-CN" sz="2600" kern="100" dirty="0">
                <a:latin typeface="Times New Roman" panose="02020603050405020304"/>
                <a:cs typeface="Times New Roman" panose="02020603050405020304"/>
              </a:rPr>
              <a:t>一词有了德性。</a:t>
            </a:r>
            <a:endParaRPr lang="zh-CN" altLang="zh-CN" sz="2600" kern="100" dirty="0">
              <a:latin typeface="宋体" panose="02010600030101010101" pitchFamily="2" charset="-122"/>
              <a:cs typeface="Courier New" panose="02070309020205020404"/>
            </a:endParaRPr>
          </a:p>
          <a:p>
            <a:pPr indent="266700"/>
            <a:r>
              <a:rPr lang="en-US" altLang="zh-CN" sz="2600" kern="100" dirty="0">
                <a:latin typeface="Times New Roman" panose="02020603050405020304"/>
                <a:cs typeface="Courier New" panose="02070309020205020404"/>
              </a:rPr>
              <a:t>B.</a:t>
            </a:r>
            <a:r>
              <a:rPr lang="zh-CN" altLang="zh-CN" sz="2600" kern="100" dirty="0">
                <a:latin typeface="Times New Roman" panose="02020603050405020304"/>
                <a:cs typeface="Times New Roman" panose="02020603050405020304"/>
              </a:rPr>
              <a:t>古代以百户为一里，五里为一乡。唐代改</a:t>
            </a:r>
            <a:r>
              <a:rPr lang="en-US" altLang="zh-CN" sz="2600" kern="100" dirty="0">
                <a:latin typeface="宋体" panose="02010600030101010101" pitchFamily="2" charset="-122"/>
                <a:cs typeface="Times New Roman" panose="02020603050405020304"/>
              </a:rPr>
              <a:t>“</a:t>
            </a:r>
            <a:r>
              <a:rPr lang="zh-CN" altLang="zh-CN" sz="2600" kern="100" dirty="0">
                <a:latin typeface="Times New Roman" panose="02020603050405020304"/>
                <a:cs typeface="Times New Roman" panose="02020603050405020304"/>
              </a:rPr>
              <a:t>里长</a:t>
            </a:r>
            <a:r>
              <a:rPr lang="en-US" altLang="zh-CN" sz="2600" kern="100" dirty="0">
                <a:latin typeface="宋体" panose="02010600030101010101" pitchFamily="2" charset="-122"/>
                <a:cs typeface="Times New Roman" panose="02020603050405020304"/>
              </a:rPr>
              <a:t>”</a:t>
            </a:r>
            <a:r>
              <a:rPr lang="zh-CN" altLang="zh-CN" sz="2600" kern="100" dirty="0">
                <a:latin typeface="Times New Roman" panose="02020603050405020304"/>
                <a:cs typeface="Times New Roman" panose="02020603050405020304"/>
              </a:rPr>
              <a:t>为</a:t>
            </a:r>
            <a:r>
              <a:rPr lang="en-US" altLang="zh-CN" sz="2600" kern="100" dirty="0">
                <a:latin typeface="宋体" panose="02010600030101010101" pitchFamily="2" charset="-122"/>
                <a:cs typeface="Times New Roman" panose="02020603050405020304"/>
              </a:rPr>
              <a:t>“</a:t>
            </a:r>
            <a:r>
              <a:rPr lang="zh-CN" altLang="zh-CN" sz="2600" kern="100" dirty="0">
                <a:latin typeface="Times New Roman" panose="02020603050405020304"/>
                <a:cs typeface="Times New Roman" panose="02020603050405020304"/>
              </a:rPr>
              <a:t>里正</a:t>
            </a:r>
            <a:r>
              <a:rPr lang="en-US" altLang="zh-CN" sz="2600" kern="100" dirty="0">
                <a:latin typeface="宋体" panose="02010600030101010101" pitchFamily="2" charset="-122"/>
                <a:cs typeface="Times New Roman" panose="02020603050405020304"/>
              </a:rPr>
              <a:t>”</a:t>
            </a:r>
            <a:r>
              <a:rPr lang="zh-CN" altLang="zh-CN" sz="2600" kern="100" dirty="0">
                <a:latin typeface="Times New Roman" panose="02020603050405020304"/>
                <a:cs typeface="Times New Roman" panose="02020603050405020304"/>
              </a:rPr>
              <a:t>，杜甫有</a:t>
            </a:r>
            <a:r>
              <a:rPr lang="en-US" altLang="zh-CN" sz="2600" kern="100" dirty="0">
                <a:latin typeface="宋体" panose="02010600030101010101" pitchFamily="2" charset="-122"/>
                <a:cs typeface="Times New Roman" panose="02020603050405020304"/>
              </a:rPr>
              <a:t>“</a:t>
            </a:r>
            <a:r>
              <a:rPr lang="zh-CN" altLang="zh-CN" sz="2600" kern="100" dirty="0">
                <a:latin typeface="Times New Roman" panose="02020603050405020304"/>
                <a:cs typeface="Times New Roman" panose="02020603050405020304"/>
              </a:rPr>
              <a:t>去时里正与裹头</a:t>
            </a:r>
            <a:r>
              <a:rPr lang="zh-CN" altLang="zh-CN" sz="2600" kern="100" dirty="0">
                <a:latin typeface="宋体" panose="02010600030101010101" pitchFamily="2" charset="-122"/>
                <a:cs typeface="Times New Roman" panose="02020603050405020304"/>
              </a:rPr>
              <a:t>”</a:t>
            </a:r>
            <a:r>
              <a:rPr lang="zh-CN" altLang="zh-CN" sz="2600" kern="100" dirty="0">
                <a:latin typeface="Times New Roman" panose="02020603050405020304"/>
                <a:cs typeface="Times New Roman" panose="02020603050405020304"/>
              </a:rPr>
              <a:t>的诗句。</a:t>
            </a:r>
            <a:endParaRPr lang="zh-CN" altLang="zh-CN" sz="2600" kern="100" dirty="0">
              <a:latin typeface="宋体" panose="02010600030101010101" pitchFamily="2" charset="-122"/>
              <a:cs typeface="Courier New" panose="02070309020205020404"/>
            </a:endParaRPr>
          </a:p>
          <a:p>
            <a:pPr indent="266700"/>
            <a:r>
              <a:rPr lang="en-US" altLang="zh-CN" sz="2600" kern="100" dirty="0">
                <a:latin typeface="Times New Roman" panose="02020603050405020304"/>
                <a:cs typeface="Courier New" panose="02070309020205020404"/>
              </a:rPr>
              <a:t>C.</a:t>
            </a:r>
            <a:r>
              <a:rPr lang="zh-CN" altLang="zh-CN" sz="2600" kern="100" dirty="0">
                <a:latin typeface="Times New Roman" panose="02020603050405020304"/>
                <a:cs typeface="Times New Roman" panose="02020603050405020304"/>
              </a:rPr>
              <a:t>古代称人行走，举足两次为</a:t>
            </a:r>
            <a:r>
              <a:rPr lang="en-US" altLang="zh-CN" sz="2600" kern="100" dirty="0">
                <a:latin typeface="宋体" panose="02010600030101010101" pitchFamily="2" charset="-122"/>
                <a:cs typeface="Times New Roman" panose="02020603050405020304"/>
              </a:rPr>
              <a:t>“</a:t>
            </a:r>
            <a:r>
              <a:rPr lang="zh-CN" altLang="zh-CN" sz="2600" kern="100" dirty="0">
                <a:latin typeface="Times New Roman" panose="02020603050405020304"/>
                <a:cs typeface="Times New Roman" panose="02020603050405020304"/>
              </a:rPr>
              <a:t>跬</a:t>
            </a:r>
            <a:r>
              <a:rPr lang="en-US" altLang="zh-CN" sz="2600" kern="100" dirty="0">
                <a:latin typeface="宋体" panose="02010600030101010101" pitchFamily="2" charset="-122"/>
                <a:cs typeface="Times New Roman" panose="02020603050405020304"/>
              </a:rPr>
              <a:t>”</a:t>
            </a:r>
            <a:r>
              <a:rPr lang="zh-CN" altLang="zh-CN" sz="2600" kern="100" dirty="0">
                <a:latin typeface="Times New Roman" panose="02020603050405020304"/>
                <a:cs typeface="Times New Roman" panose="02020603050405020304"/>
              </a:rPr>
              <a:t>，举足一次为</a:t>
            </a:r>
            <a:r>
              <a:rPr lang="en-US" altLang="zh-CN" sz="2600" kern="100" dirty="0">
                <a:latin typeface="宋体" panose="02010600030101010101" pitchFamily="2" charset="-122"/>
                <a:cs typeface="Times New Roman" panose="02020603050405020304"/>
              </a:rPr>
              <a:t>“</a:t>
            </a:r>
            <a:r>
              <a:rPr lang="zh-CN" altLang="zh-CN" sz="2600" kern="100" dirty="0">
                <a:latin typeface="Times New Roman" panose="02020603050405020304"/>
                <a:cs typeface="Times New Roman" panose="02020603050405020304"/>
              </a:rPr>
              <a:t>步</a:t>
            </a:r>
            <a:r>
              <a:rPr lang="en-US" altLang="zh-CN" sz="2600" kern="100" dirty="0">
                <a:latin typeface="宋体" panose="02010600030101010101" pitchFamily="2" charset="-122"/>
                <a:cs typeface="Times New Roman" panose="02020603050405020304"/>
              </a:rPr>
              <a:t>”</a:t>
            </a:r>
            <a:r>
              <a:rPr lang="zh-CN" altLang="zh-CN" sz="2600" kern="100" dirty="0">
                <a:latin typeface="Times New Roman" panose="02020603050405020304"/>
                <a:cs typeface="Times New Roman" panose="02020603050405020304"/>
              </a:rPr>
              <a:t>，故半步称</a:t>
            </a:r>
            <a:r>
              <a:rPr lang="en-US" altLang="zh-CN" sz="2600" kern="100" dirty="0">
                <a:latin typeface="宋体" panose="02010600030101010101" pitchFamily="2" charset="-122"/>
                <a:cs typeface="Times New Roman" panose="02020603050405020304"/>
              </a:rPr>
              <a:t>“</a:t>
            </a:r>
            <a:r>
              <a:rPr lang="zh-CN" altLang="zh-CN" sz="2600" kern="100" dirty="0">
                <a:latin typeface="Times New Roman" panose="02020603050405020304"/>
                <a:cs typeface="Times New Roman" panose="02020603050405020304"/>
              </a:rPr>
              <a:t>跬步</a:t>
            </a:r>
            <a:r>
              <a:rPr lang="en-US" altLang="zh-CN" sz="2600" kern="100" dirty="0">
                <a:latin typeface="宋体" panose="02010600030101010101" pitchFamily="2" charset="-122"/>
                <a:cs typeface="Times New Roman" panose="02020603050405020304"/>
              </a:rPr>
              <a:t>”</a:t>
            </a:r>
            <a:r>
              <a:rPr lang="zh-CN" altLang="zh-CN" sz="2600" kern="100" dirty="0">
                <a:latin typeface="Times New Roman" panose="02020603050405020304"/>
                <a:cs typeface="Times New Roman" panose="02020603050405020304"/>
              </a:rPr>
              <a:t>。</a:t>
            </a:r>
            <a:endParaRPr lang="zh-CN" altLang="zh-CN" sz="2600" kern="100" dirty="0">
              <a:latin typeface="宋体" panose="02010600030101010101" pitchFamily="2" charset="-122"/>
              <a:cs typeface="Courier New" panose="02070309020205020404"/>
            </a:endParaRPr>
          </a:p>
          <a:p>
            <a:pPr indent="266700"/>
            <a:r>
              <a:rPr lang="en-US" altLang="zh-CN" sz="2600" kern="100" dirty="0">
                <a:latin typeface="Times New Roman" panose="02020603050405020304"/>
                <a:cs typeface="Courier New" panose="02070309020205020404"/>
              </a:rPr>
              <a:t>D.</a:t>
            </a:r>
            <a:r>
              <a:rPr lang="zh-CN" altLang="zh-CN" sz="2600" kern="100" dirty="0">
                <a:latin typeface="Times New Roman" panose="02020603050405020304"/>
                <a:cs typeface="Times New Roman" panose="02020603050405020304"/>
              </a:rPr>
              <a:t>刺史原为巡察官名，</a:t>
            </a:r>
            <a:r>
              <a:rPr lang="en-US" altLang="zh-CN" sz="2600" kern="100" dirty="0">
                <a:latin typeface="宋体" panose="02010600030101010101" pitchFamily="2" charset="-122"/>
                <a:cs typeface="Times New Roman" panose="02020603050405020304"/>
              </a:rPr>
              <a:t>“</a:t>
            </a:r>
            <a:r>
              <a:rPr lang="zh-CN" altLang="zh-CN" sz="2600" kern="100" dirty="0">
                <a:latin typeface="Times New Roman" panose="02020603050405020304"/>
                <a:cs typeface="Times New Roman" panose="02020603050405020304"/>
              </a:rPr>
              <a:t>刺</a:t>
            </a:r>
            <a:r>
              <a:rPr lang="en-US" altLang="zh-CN" sz="2600" kern="100" dirty="0">
                <a:latin typeface="宋体" panose="02010600030101010101" pitchFamily="2" charset="-122"/>
                <a:cs typeface="Times New Roman" panose="02020603050405020304"/>
              </a:rPr>
              <a:t>”</a:t>
            </a:r>
            <a:r>
              <a:rPr lang="zh-CN" altLang="zh-CN" sz="2600" kern="100" dirty="0">
                <a:latin typeface="Times New Roman" panose="02020603050405020304"/>
                <a:cs typeface="Times New Roman" panose="02020603050405020304"/>
              </a:rPr>
              <a:t>，检核问事之意。东汉以后刺史成为州郡最高军政长官，有时称为太守</a:t>
            </a:r>
            <a:r>
              <a:rPr lang="zh-CN" altLang="zh-CN" sz="2600" kern="100" dirty="0" smtClean="0">
                <a:latin typeface="Times New Roman" panose="02020603050405020304"/>
                <a:cs typeface="Times New Roman" panose="02020603050405020304"/>
              </a:rPr>
              <a:t>。</a:t>
            </a:r>
            <a:endParaRPr lang="zh-CN" altLang="zh-CN" sz="2600" kern="100" dirty="0">
              <a:cs typeface="Times New Roman" panose="02020603050405020304"/>
            </a:endParaRPr>
          </a:p>
        </p:txBody>
      </p:sp>
      <p:pic>
        <p:nvPicPr>
          <p:cNvPr id="3" name="Picture 3" descr="C:\Users\Administrator\Desktop\图片2.png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78243" y="6319663"/>
            <a:ext cx="817563" cy="4937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4" descr="C:\Users\Administrator\Desktop\图片3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42139" y="6319663"/>
            <a:ext cx="817563" cy="4937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矩形 1"/>
          <p:cNvSpPr/>
          <p:nvPr/>
        </p:nvSpPr>
        <p:spPr>
          <a:xfrm>
            <a:off x="612000" y="5170760"/>
            <a:ext cx="158248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indent="266700" algn="just">
              <a:spcAft>
                <a:spcPts val="0"/>
              </a:spcAft>
            </a:pPr>
            <a:r>
              <a:rPr lang="zh-CN" altLang="zh-CN" kern="100" dirty="0">
                <a:solidFill>
                  <a:srgbClr val="FF0000"/>
                </a:solidFill>
                <a:latin typeface="Times New Roman" panose="02020603050405020304"/>
                <a:ea typeface="黑体" panose="02010609060101010101" charset="-122"/>
                <a:cs typeface="Times New Roman" panose="02020603050405020304"/>
              </a:rPr>
              <a:t>答案：</a:t>
            </a:r>
            <a:r>
              <a:rPr lang="en-US" altLang="zh-CN" kern="100" dirty="0">
                <a:latin typeface="Times New Roman" panose="02020603050405020304"/>
                <a:cs typeface="Courier New" panose="02070309020205020404"/>
              </a:rPr>
              <a:t>C</a:t>
            </a:r>
            <a:endParaRPr lang="zh-CN" altLang="zh-CN" kern="100" dirty="0">
              <a:effectLst/>
              <a:latin typeface="宋体" panose="02010600030101010101" pitchFamily="2" charset="-122"/>
              <a:cs typeface="Courier New" panose="02070309020205020404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612000" y="5704433"/>
            <a:ext cx="771545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266700" algn="just">
              <a:spcAft>
                <a:spcPts val="0"/>
              </a:spcAft>
            </a:pPr>
            <a:r>
              <a:rPr lang="zh-CN" altLang="zh-CN" kern="100" dirty="0">
                <a:solidFill>
                  <a:srgbClr val="0000FF"/>
                </a:solidFill>
                <a:latin typeface="Times New Roman" panose="02020603050405020304"/>
                <a:ea typeface="黑体" panose="02010609060101010101" charset="-122"/>
                <a:cs typeface="Times New Roman" panose="02020603050405020304"/>
              </a:rPr>
              <a:t>解析：</a:t>
            </a:r>
            <a:r>
              <a:rPr lang="en-US" altLang="zh-CN" kern="100" dirty="0">
                <a:latin typeface="Times New Roman" panose="02020603050405020304"/>
                <a:ea typeface="仿宋_GB2312"/>
                <a:cs typeface="Courier New" panose="02070309020205020404"/>
              </a:rPr>
              <a:t>C</a:t>
            </a:r>
            <a:r>
              <a:rPr lang="zh-CN" altLang="zh-CN" kern="100" dirty="0">
                <a:latin typeface="Times New Roman" panose="02020603050405020304"/>
                <a:ea typeface="仿宋_GB2312"/>
                <a:cs typeface="Times New Roman" panose="02020603050405020304"/>
              </a:rPr>
              <a:t>项，举足一次为</a:t>
            </a:r>
            <a:r>
              <a:rPr lang="en-US" altLang="zh-CN" kern="100" dirty="0">
                <a:latin typeface="宋体" panose="02010600030101010101" pitchFamily="2" charset="-122"/>
                <a:cs typeface="Times New Roman" panose="02020603050405020304"/>
              </a:rPr>
              <a:t>“</a:t>
            </a:r>
            <a:r>
              <a:rPr lang="zh-CN" altLang="zh-CN" kern="100" dirty="0">
                <a:latin typeface="Times New Roman" panose="02020603050405020304"/>
                <a:ea typeface="仿宋_GB2312"/>
                <a:cs typeface="Times New Roman" panose="02020603050405020304"/>
              </a:rPr>
              <a:t>跬</a:t>
            </a:r>
            <a:r>
              <a:rPr lang="en-US" altLang="zh-CN" kern="100" dirty="0">
                <a:latin typeface="宋体" panose="02010600030101010101" pitchFamily="2" charset="-122"/>
                <a:cs typeface="Times New Roman" panose="02020603050405020304"/>
              </a:rPr>
              <a:t>”</a:t>
            </a:r>
            <a:r>
              <a:rPr lang="zh-CN" altLang="zh-CN" kern="100" dirty="0">
                <a:latin typeface="Times New Roman" panose="02020603050405020304"/>
                <a:ea typeface="仿宋_GB2312"/>
                <a:cs typeface="Times New Roman" panose="02020603050405020304"/>
              </a:rPr>
              <a:t>，举足两次为</a:t>
            </a:r>
            <a:r>
              <a:rPr lang="en-US" altLang="zh-CN" kern="100" dirty="0">
                <a:latin typeface="宋体" panose="02010600030101010101" pitchFamily="2" charset="-122"/>
                <a:cs typeface="Times New Roman" panose="02020603050405020304"/>
              </a:rPr>
              <a:t>“</a:t>
            </a:r>
            <a:r>
              <a:rPr lang="zh-CN" altLang="zh-CN" kern="100" dirty="0">
                <a:latin typeface="Times New Roman" panose="02020603050405020304"/>
                <a:ea typeface="仿宋_GB2312"/>
                <a:cs typeface="Times New Roman" panose="02020603050405020304"/>
              </a:rPr>
              <a:t>步</a:t>
            </a:r>
            <a:r>
              <a:rPr lang="en-US" altLang="zh-CN" kern="100" dirty="0">
                <a:latin typeface="宋体" panose="02010600030101010101" pitchFamily="2" charset="-122"/>
                <a:cs typeface="Times New Roman" panose="02020603050405020304"/>
              </a:rPr>
              <a:t>”</a:t>
            </a:r>
            <a:r>
              <a:rPr lang="zh-CN" altLang="zh-CN" kern="100" dirty="0">
                <a:latin typeface="Times New Roman" panose="02020603050405020304"/>
                <a:ea typeface="仿宋_GB2312"/>
                <a:cs typeface="Times New Roman" panose="02020603050405020304"/>
              </a:rPr>
              <a:t>。</a:t>
            </a:r>
            <a:endParaRPr lang="zh-CN" altLang="zh-CN" kern="100" dirty="0">
              <a:effectLst/>
              <a:latin typeface="宋体" panose="02010600030101010101" pitchFamily="2" charset="-122"/>
              <a:cs typeface="Courier New" panose="02070309020205020404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11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" fill="hold">
                      <p:stCondLst>
                        <p:cond delay="0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5" grpId="0"/>
      <p:bldP spid="5" grpId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extBox 18"/>
          <p:cNvSpPr txBox="1"/>
          <p:nvPr/>
        </p:nvSpPr>
        <p:spPr>
          <a:xfrm>
            <a:off x="612000" y="620688"/>
            <a:ext cx="10944000" cy="554541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lvl="0" indent="266700"/>
            <a:r>
              <a:rPr lang="en-US" altLang="zh-CN" sz="2800" kern="100" dirty="0">
                <a:solidFill>
                  <a:prstClr val="black"/>
                </a:solidFill>
                <a:latin typeface="Times New Roman" panose="02020603050405020304"/>
                <a:cs typeface="Courier New" panose="02070309020205020404"/>
              </a:rPr>
              <a:t>2</a:t>
            </a:r>
            <a:r>
              <a:rPr lang="zh-CN" altLang="zh-CN" sz="2800" kern="100" dirty="0">
                <a:solidFill>
                  <a:prstClr val="black"/>
                </a:solidFill>
                <a:latin typeface="Times New Roman" panose="02020603050405020304"/>
                <a:cs typeface="Times New Roman" panose="02020603050405020304"/>
              </a:rPr>
              <a:t>．下列关于古代文化知识的说法，不正确的一项是</a:t>
            </a:r>
            <a:r>
              <a:rPr lang="en-US" altLang="zh-CN" sz="2800" kern="100" dirty="0">
                <a:solidFill>
                  <a:prstClr val="black"/>
                </a:solidFill>
                <a:latin typeface="Times New Roman" panose="02020603050405020304"/>
                <a:cs typeface="Courier New" panose="02070309020205020404"/>
              </a:rPr>
              <a:t>(</a:t>
            </a:r>
            <a:r>
              <a:rPr lang="zh-CN" altLang="zh-CN" sz="2800" kern="100" dirty="0">
                <a:solidFill>
                  <a:prstClr val="black"/>
                </a:solidFill>
                <a:latin typeface="Times New Roman" panose="02020603050405020304"/>
                <a:cs typeface="Times New Roman" panose="02020603050405020304"/>
              </a:rPr>
              <a:t>　　</a:t>
            </a:r>
            <a:r>
              <a:rPr lang="en-US" altLang="zh-CN" sz="2800" kern="100" dirty="0">
                <a:solidFill>
                  <a:prstClr val="black"/>
                </a:solidFill>
                <a:latin typeface="Times New Roman" panose="02020603050405020304"/>
                <a:cs typeface="Courier New" panose="02070309020205020404"/>
              </a:rPr>
              <a:t>)</a:t>
            </a:r>
            <a:endParaRPr lang="zh-CN" altLang="zh-CN" sz="2800" kern="100" dirty="0">
              <a:solidFill>
                <a:prstClr val="black"/>
              </a:solidFill>
              <a:latin typeface="宋体" panose="02010600030101010101" pitchFamily="2" charset="-122"/>
              <a:cs typeface="Courier New" panose="02070309020205020404"/>
            </a:endParaRPr>
          </a:p>
          <a:p>
            <a:pPr lvl="0" indent="266700"/>
            <a:r>
              <a:rPr lang="en-US" altLang="zh-CN" sz="2800" kern="100" dirty="0">
                <a:solidFill>
                  <a:prstClr val="black"/>
                </a:solidFill>
                <a:latin typeface="Times New Roman" panose="02020603050405020304"/>
                <a:cs typeface="Courier New" panose="02070309020205020404"/>
              </a:rPr>
              <a:t>A.</a:t>
            </a:r>
            <a:r>
              <a:rPr lang="zh-CN" altLang="zh-CN" sz="2800" kern="100" dirty="0">
                <a:solidFill>
                  <a:prstClr val="black"/>
                </a:solidFill>
                <a:latin typeface="Times New Roman" panose="02020603050405020304"/>
                <a:cs typeface="Times New Roman" panose="02020603050405020304"/>
              </a:rPr>
              <a:t>诸生：古代经考试录取而进入中央、府、州、县各级学校学习的生员。</a:t>
            </a:r>
            <a:endParaRPr lang="zh-CN" altLang="zh-CN" sz="2800" kern="100" dirty="0">
              <a:solidFill>
                <a:prstClr val="black"/>
              </a:solidFill>
              <a:latin typeface="宋体" panose="02010600030101010101" pitchFamily="2" charset="-122"/>
              <a:cs typeface="Courier New" panose="02070309020205020404"/>
            </a:endParaRPr>
          </a:p>
          <a:p>
            <a:pPr lvl="0" indent="266700"/>
            <a:r>
              <a:rPr lang="en-US" altLang="zh-CN" sz="2800" kern="100" dirty="0">
                <a:solidFill>
                  <a:prstClr val="black"/>
                </a:solidFill>
                <a:latin typeface="Times New Roman" panose="02020603050405020304"/>
                <a:cs typeface="Courier New" panose="02070309020205020404"/>
              </a:rPr>
              <a:t>B.</a:t>
            </a:r>
            <a:r>
              <a:rPr lang="zh-CN" altLang="zh-CN" sz="2800" kern="100" dirty="0">
                <a:solidFill>
                  <a:prstClr val="black"/>
                </a:solidFill>
                <a:latin typeface="Times New Roman" panose="02020603050405020304"/>
                <a:cs typeface="Times New Roman" panose="02020603050405020304"/>
              </a:rPr>
              <a:t>有司：</a:t>
            </a:r>
            <a:r>
              <a:rPr lang="en-US" altLang="zh-CN" sz="2800" kern="100" dirty="0">
                <a:solidFill>
                  <a:prstClr val="black"/>
                </a:solidFill>
                <a:latin typeface="宋体" panose="02010600030101010101" pitchFamily="2" charset="-122"/>
                <a:cs typeface="Times New Roman" panose="02020603050405020304"/>
              </a:rPr>
              <a:t>“</a:t>
            </a:r>
            <a:r>
              <a:rPr lang="zh-CN" altLang="zh-CN" sz="2800" kern="100" dirty="0">
                <a:solidFill>
                  <a:prstClr val="black"/>
                </a:solidFill>
                <a:latin typeface="Times New Roman" panose="02020603050405020304"/>
                <a:cs typeface="Times New Roman" panose="02020603050405020304"/>
              </a:rPr>
              <a:t>司</a:t>
            </a:r>
            <a:r>
              <a:rPr lang="en-US" altLang="zh-CN" sz="2800" kern="100" dirty="0">
                <a:solidFill>
                  <a:prstClr val="black"/>
                </a:solidFill>
                <a:latin typeface="宋体" panose="02010600030101010101" pitchFamily="2" charset="-122"/>
                <a:cs typeface="Times New Roman" panose="02020603050405020304"/>
              </a:rPr>
              <a:t>”</a:t>
            </a:r>
            <a:r>
              <a:rPr lang="zh-CN" altLang="zh-CN" sz="2800" kern="100" dirty="0">
                <a:solidFill>
                  <a:prstClr val="black"/>
                </a:solidFill>
                <a:latin typeface="Times New Roman" panose="02020603050405020304"/>
                <a:cs typeface="Times New Roman" panose="02020603050405020304"/>
              </a:rPr>
              <a:t>即管理，古代朝廷中分职设官，各有专司，故称有司。</a:t>
            </a:r>
            <a:endParaRPr lang="zh-CN" altLang="zh-CN" sz="2800" kern="100" dirty="0">
              <a:solidFill>
                <a:prstClr val="black"/>
              </a:solidFill>
              <a:latin typeface="宋体" panose="02010600030101010101" pitchFamily="2" charset="-122"/>
              <a:cs typeface="Courier New" panose="02070309020205020404"/>
            </a:endParaRPr>
          </a:p>
          <a:p>
            <a:pPr lvl="0" indent="266700"/>
            <a:r>
              <a:rPr lang="en-US" altLang="zh-CN" sz="2800" kern="100" dirty="0">
                <a:solidFill>
                  <a:prstClr val="black"/>
                </a:solidFill>
                <a:latin typeface="Times New Roman" panose="02020603050405020304"/>
                <a:cs typeface="Courier New" panose="02070309020205020404"/>
              </a:rPr>
              <a:t>C.</a:t>
            </a:r>
            <a:r>
              <a:rPr lang="zh-CN" altLang="zh-CN" sz="2800" kern="100" dirty="0">
                <a:solidFill>
                  <a:prstClr val="black"/>
                </a:solidFill>
                <a:latin typeface="Times New Roman" panose="02020603050405020304"/>
                <a:cs typeface="Times New Roman" panose="02020603050405020304"/>
              </a:rPr>
              <a:t>巾帼：本是古代妇女戴的头巾、发饰，后来引申为女子的代称。</a:t>
            </a:r>
            <a:endParaRPr lang="zh-CN" altLang="zh-CN" sz="2800" kern="100" dirty="0">
              <a:solidFill>
                <a:prstClr val="black"/>
              </a:solidFill>
              <a:latin typeface="宋体" panose="02010600030101010101" pitchFamily="2" charset="-122"/>
              <a:cs typeface="Courier New" panose="02070309020205020404"/>
            </a:endParaRPr>
          </a:p>
          <a:p>
            <a:pPr lvl="0" indent="266700"/>
            <a:r>
              <a:rPr lang="en-US" altLang="zh-CN" sz="2800" kern="100" dirty="0">
                <a:solidFill>
                  <a:prstClr val="black"/>
                </a:solidFill>
                <a:latin typeface="Times New Roman" panose="02020603050405020304"/>
                <a:cs typeface="Times New Roman" panose="02020603050405020304"/>
              </a:rPr>
              <a:t>D.</a:t>
            </a:r>
            <a:r>
              <a:rPr lang="zh-CN" altLang="zh-CN" sz="2800" kern="100" dirty="0">
                <a:solidFill>
                  <a:prstClr val="black"/>
                </a:solidFill>
                <a:latin typeface="Times New Roman" panose="02020603050405020304"/>
                <a:cs typeface="Times New Roman" panose="02020603050405020304"/>
              </a:rPr>
              <a:t>同年：科举时代同榜考中的人，有时候也指年龄或辈分相同的人。</a:t>
            </a:r>
            <a:endParaRPr lang="en-US" altLang="zh-CN" sz="2800" kern="100" dirty="0" smtClean="0">
              <a:latin typeface="Times New Roman" panose="02020603050405020304"/>
              <a:ea typeface="黑体" panose="02010609060101010101" charset="-122"/>
              <a:cs typeface="Courier New" panose="02070309020205020404"/>
            </a:endParaRPr>
          </a:p>
        </p:txBody>
      </p:sp>
      <p:pic>
        <p:nvPicPr>
          <p:cNvPr id="5" name="Picture 3" descr="C:\Users\Administrator\Desktop\图片2.png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78243" y="6319663"/>
            <a:ext cx="817563" cy="4937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4" descr="C:\Users\Administrator\Desktop\图片3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42139" y="6319663"/>
            <a:ext cx="817563" cy="4937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矩形 6"/>
          <p:cNvSpPr/>
          <p:nvPr/>
        </p:nvSpPr>
        <p:spPr>
          <a:xfrm>
            <a:off x="603183" y="4149874"/>
            <a:ext cx="160011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indent="266700" algn="just">
              <a:spcAft>
                <a:spcPts val="0"/>
              </a:spcAft>
            </a:pPr>
            <a:r>
              <a:rPr lang="zh-CN" altLang="zh-CN" kern="100" dirty="0">
                <a:solidFill>
                  <a:srgbClr val="FF0000"/>
                </a:solidFill>
                <a:latin typeface="Times New Roman" panose="02020603050405020304"/>
                <a:ea typeface="黑体" panose="02010609060101010101" charset="-122"/>
                <a:cs typeface="Times New Roman" panose="02020603050405020304"/>
              </a:rPr>
              <a:t>答案</a:t>
            </a:r>
            <a:r>
              <a:rPr lang="zh-CN" altLang="zh-CN" kern="100" dirty="0" smtClean="0">
                <a:solidFill>
                  <a:srgbClr val="FF0000"/>
                </a:solidFill>
                <a:latin typeface="Times New Roman" panose="02020603050405020304"/>
                <a:ea typeface="黑体" panose="02010609060101010101" charset="-122"/>
                <a:cs typeface="Times New Roman" panose="02020603050405020304"/>
              </a:rPr>
              <a:t>：</a:t>
            </a:r>
            <a:r>
              <a:rPr lang="en-US" altLang="zh-CN" kern="100" dirty="0" smtClean="0">
                <a:latin typeface="Times New Roman" panose="02020603050405020304"/>
                <a:cs typeface="Courier New" panose="02070309020205020404"/>
              </a:rPr>
              <a:t>D</a:t>
            </a:r>
            <a:endParaRPr lang="zh-CN" altLang="zh-CN" kern="100" dirty="0">
              <a:effectLst/>
              <a:latin typeface="宋体" panose="02010600030101010101" pitchFamily="2" charset="-122"/>
              <a:cs typeface="Courier New" panose="02070309020205020404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612000" y="4683547"/>
            <a:ext cx="771545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266700" algn="just">
              <a:spcAft>
                <a:spcPts val="0"/>
              </a:spcAft>
            </a:pPr>
            <a:r>
              <a:rPr lang="zh-CN" altLang="zh-CN" kern="100" dirty="0">
                <a:solidFill>
                  <a:srgbClr val="0000FF"/>
                </a:solidFill>
                <a:latin typeface="Times New Roman" panose="02020603050405020304"/>
                <a:ea typeface="黑体" panose="02010609060101010101" charset="-122"/>
                <a:cs typeface="Times New Roman" panose="02020603050405020304"/>
              </a:rPr>
              <a:t>解析：</a:t>
            </a:r>
            <a:r>
              <a:rPr lang="en-US" altLang="zh-CN" kern="100" dirty="0">
                <a:latin typeface="Times New Roman" panose="02020603050405020304"/>
                <a:ea typeface="仿宋_GB2312"/>
                <a:cs typeface="Courier New" panose="02070309020205020404"/>
              </a:rPr>
              <a:t>D</a:t>
            </a:r>
            <a:r>
              <a:rPr lang="zh-CN" altLang="zh-CN" kern="100" dirty="0">
                <a:latin typeface="Times New Roman" panose="02020603050405020304"/>
                <a:ea typeface="仿宋_GB2312"/>
                <a:cs typeface="Times New Roman" panose="02020603050405020304"/>
              </a:rPr>
              <a:t>项，</a:t>
            </a:r>
            <a:r>
              <a:rPr lang="en-US" altLang="zh-CN" kern="100" dirty="0">
                <a:latin typeface="宋体" panose="02010600030101010101" pitchFamily="2" charset="-122"/>
                <a:cs typeface="Times New Roman" panose="02020603050405020304"/>
              </a:rPr>
              <a:t>“</a:t>
            </a:r>
            <a:r>
              <a:rPr lang="zh-CN" altLang="zh-CN" kern="100" dirty="0">
                <a:latin typeface="Times New Roman" panose="02020603050405020304"/>
                <a:ea typeface="仿宋_GB2312"/>
                <a:cs typeface="Times New Roman" panose="02020603050405020304"/>
              </a:rPr>
              <a:t>同年</a:t>
            </a:r>
            <a:r>
              <a:rPr lang="en-US" altLang="zh-CN" kern="100" dirty="0">
                <a:latin typeface="宋体" panose="02010600030101010101" pitchFamily="2" charset="-122"/>
                <a:cs typeface="Times New Roman" panose="02020603050405020304"/>
              </a:rPr>
              <a:t>”</a:t>
            </a:r>
            <a:r>
              <a:rPr lang="zh-CN" altLang="zh-CN" kern="100" dirty="0">
                <a:latin typeface="Times New Roman" panose="02020603050405020304"/>
                <a:ea typeface="仿宋_GB2312"/>
                <a:cs typeface="Times New Roman" panose="02020603050405020304"/>
              </a:rPr>
              <a:t>不能指辈分相同的人。</a:t>
            </a:r>
            <a:endParaRPr lang="zh-CN" altLang="zh-CN" kern="100" dirty="0">
              <a:effectLst/>
              <a:latin typeface="宋体" panose="02010600030101010101" pitchFamily="2" charset="-122"/>
              <a:cs typeface="Courier New" panose="02070309020205020404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1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" fill="hold">
                      <p:stCondLst>
                        <p:cond delay="0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</p:childTnLst>
        </p:cTn>
      </p:par>
    </p:tnLst>
    <p:bldLst>
      <p:bldP spid="7" grpId="0"/>
      <p:bldP spid="7" grpId="1"/>
      <p:bldP spid="8" grpId="0"/>
      <p:bldP spid="8" grpId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extBox 18"/>
          <p:cNvSpPr txBox="1"/>
          <p:nvPr/>
        </p:nvSpPr>
        <p:spPr>
          <a:xfrm>
            <a:off x="149860" y="271145"/>
            <a:ext cx="11406505" cy="5894705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indent="266700"/>
            <a:r>
              <a:rPr lang="zh-CN" altLang="zh-CN" sz="2800" kern="100" dirty="0">
                <a:latin typeface="Times New Roman" panose="02020603050405020304"/>
                <a:ea typeface="黑体" panose="02010609060101010101" charset="-122"/>
                <a:cs typeface="Times New Roman" panose="02020603050405020304"/>
              </a:rPr>
              <a:t>四、文言翻译</a:t>
            </a:r>
            <a:endParaRPr lang="zh-CN" altLang="zh-CN" sz="2800" kern="100" dirty="0">
              <a:latin typeface="宋体" panose="02010600030101010101" pitchFamily="2" charset="-122"/>
              <a:cs typeface="Courier New" panose="02070309020205020404"/>
            </a:endParaRPr>
          </a:p>
          <a:p>
            <a:pPr indent="266700"/>
            <a:r>
              <a:rPr lang="en-US" altLang="zh-CN" sz="2800" kern="100" dirty="0">
                <a:latin typeface="Times New Roman" panose="02020603050405020304"/>
                <a:cs typeface="Times New Roman" panose="02020603050405020304"/>
              </a:rPr>
              <a:t>(1)</a:t>
            </a:r>
            <a:r>
              <a:rPr lang="zh-CN" altLang="zh-CN" sz="2800" kern="100" dirty="0">
                <a:latin typeface="Times New Roman" panose="02020603050405020304"/>
                <a:cs typeface="Times New Roman" panose="02020603050405020304"/>
              </a:rPr>
              <a:t>青，取之于蓝，而青于蓝；冰，水为之，而寒于水。</a:t>
            </a:r>
            <a:endParaRPr lang="zh-CN" altLang="zh-CN" sz="2800" kern="100" dirty="0">
              <a:cs typeface="Times New Roman" panose="02020603050405020304"/>
            </a:endParaRPr>
          </a:p>
          <a:p>
            <a:pPr indent="266700"/>
            <a:r>
              <a:rPr lang="en-US" altLang="zh-CN" sz="2800" kern="100" dirty="0">
                <a:latin typeface="Times New Roman" panose="02020603050405020304"/>
                <a:cs typeface="Times New Roman" panose="02020603050405020304"/>
              </a:rPr>
              <a:t> </a:t>
            </a:r>
            <a:endParaRPr lang="en-US" altLang="zh-CN" sz="2800" kern="100" dirty="0" smtClean="0">
              <a:latin typeface="Times New Roman" panose="02020603050405020304"/>
              <a:cs typeface="Times New Roman" panose="02020603050405020304"/>
            </a:endParaRPr>
          </a:p>
          <a:p>
            <a:pPr indent="266700"/>
            <a:endParaRPr lang="en-US" altLang="zh-CN" sz="2800" kern="100" dirty="0">
              <a:latin typeface="Times New Roman" panose="02020603050405020304"/>
              <a:cs typeface="Times New Roman" panose="02020603050405020304"/>
            </a:endParaRPr>
          </a:p>
          <a:p>
            <a:pPr indent="266700"/>
            <a:r>
              <a:rPr lang="en-US" altLang="zh-CN" sz="2800" kern="100" dirty="0">
                <a:latin typeface="Times New Roman" panose="02020603050405020304"/>
                <a:cs typeface="Times New Roman" panose="02020603050405020304"/>
              </a:rPr>
              <a:t>(2)</a:t>
            </a:r>
            <a:r>
              <a:rPr lang="zh-CN" altLang="zh-CN" sz="2800" kern="100" dirty="0">
                <a:latin typeface="Times New Roman" panose="02020603050405020304"/>
                <a:cs typeface="Times New Roman" panose="02020603050405020304"/>
              </a:rPr>
              <a:t>君子博学而日参省乎己，则知明而行无过矣。</a:t>
            </a:r>
            <a:endParaRPr lang="zh-CN" altLang="zh-CN" sz="2800" kern="100" dirty="0">
              <a:latin typeface="Times New Roman" panose="02020603050405020304"/>
              <a:cs typeface="Times New Roman" panose="02020603050405020304"/>
            </a:endParaRPr>
          </a:p>
          <a:p>
            <a:pPr indent="266700"/>
            <a:endParaRPr lang="zh-CN" altLang="zh-CN" sz="2800" kern="100" dirty="0">
              <a:latin typeface="Times New Roman" panose="02020603050405020304"/>
              <a:cs typeface="Times New Roman" panose="02020603050405020304"/>
            </a:endParaRPr>
          </a:p>
          <a:p>
            <a:pPr indent="266700"/>
            <a:endParaRPr lang="zh-CN" altLang="zh-CN" sz="2800" kern="100" dirty="0">
              <a:latin typeface="Times New Roman" panose="02020603050405020304"/>
              <a:cs typeface="Times New Roman" panose="02020603050405020304"/>
            </a:endParaRPr>
          </a:p>
          <a:p>
            <a:pPr indent="266700"/>
            <a:r>
              <a:rPr lang="zh-CN" altLang="en-US" sz="2800" kern="100" dirty="0">
                <a:latin typeface="Times New Roman" panose="02020603050405020304"/>
                <a:cs typeface="Times New Roman" panose="02020603050405020304"/>
              </a:rPr>
              <a:t>(3)虽有槁暴，不复挺者，𫐓使之然也</a:t>
            </a:r>
            <a:endParaRPr lang="zh-CN" altLang="en-US" sz="2800" kern="100" dirty="0">
              <a:latin typeface="Times New Roman" panose="02020603050405020304"/>
              <a:cs typeface="Times New Roman" panose="02020603050405020304"/>
            </a:endParaRPr>
          </a:p>
          <a:p>
            <a:pPr indent="266700"/>
            <a:endParaRPr lang="en-US" altLang="zh-CN" sz="2800" kern="100" dirty="0">
              <a:latin typeface="Times New Roman" panose="02020603050405020304"/>
              <a:cs typeface="Times New Roman" panose="02020603050405020304"/>
            </a:endParaRPr>
          </a:p>
          <a:p>
            <a:pPr indent="266700"/>
            <a:endParaRPr lang="en-US" altLang="zh-CN" sz="2800" kern="100" dirty="0">
              <a:latin typeface="Times New Roman" panose="02020603050405020304"/>
              <a:cs typeface="Times New Roman" panose="02020603050405020304"/>
            </a:endParaRPr>
          </a:p>
          <a:p>
            <a:pPr indent="266700"/>
            <a:endParaRPr lang="en-US" altLang="zh-CN" sz="2800" kern="100" dirty="0">
              <a:latin typeface="Times New Roman" panose="02020603050405020304"/>
              <a:cs typeface="Times New Roman" panose="02020603050405020304"/>
            </a:endParaRPr>
          </a:p>
          <a:p>
            <a:pPr indent="266700"/>
            <a:r>
              <a:rPr lang="zh-CN" altLang="en-US" sz="2800" kern="100" dirty="0">
                <a:latin typeface="Times New Roman" panose="02020603050405020304"/>
                <a:cs typeface="Times New Roman" panose="02020603050405020304"/>
              </a:rPr>
              <a:t>(4)积善成德，而神明自得，圣心备焉</a:t>
            </a:r>
            <a:endParaRPr lang="zh-CN" altLang="en-US" sz="2800" kern="100" dirty="0">
              <a:latin typeface="Times New Roman" panose="02020603050405020304"/>
              <a:cs typeface="Times New Roman" panose="02020603050405020304"/>
            </a:endParaRPr>
          </a:p>
          <a:p>
            <a:pPr indent="266700"/>
            <a:r>
              <a:rPr lang="en-US" altLang="zh-CN" sz="2800" kern="100" dirty="0">
                <a:latin typeface="Times New Roman" panose="02020603050405020304"/>
                <a:cs typeface="Times New Roman" panose="02020603050405020304"/>
              </a:rPr>
              <a:t> </a:t>
            </a:r>
            <a:endParaRPr lang="en-US" altLang="zh-CN" sz="2800" kern="100" dirty="0">
              <a:cs typeface="Times New Roman" panose="02020603050405020304"/>
            </a:endParaRPr>
          </a:p>
        </p:txBody>
      </p:sp>
      <p:pic>
        <p:nvPicPr>
          <p:cNvPr id="3" name="Picture 3" descr="C:\Users\Administrator\Desktop\图片2.png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78243" y="6319663"/>
            <a:ext cx="817563" cy="4937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矩形 1"/>
          <p:cNvSpPr/>
          <p:nvPr/>
        </p:nvSpPr>
        <p:spPr>
          <a:xfrm>
            <a:off x="478015" y="1197412"/>
            <a:ext cx="109440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266700" algn="just">
              <a:spcAft>
                <a:spcPts val="0"/>
              </a:spcAft>
            </a:pPr>
            <a:r>
              <a:rPr lang="zh-CN" altLang="zh-CN" kern="100" dirty="0">
                <a:solidFill>
                  <a:srgbClr val="FF0000"/>
                </a:solidFill>
                <a:latin typeface="Times New Roman" panose="02020603050405020304"/>
                <a:ea typeface="黑体" panose="02010609060101010101" charset="-122"/>
                <a:cs typeface="Times New Roman" panose="02020603050405020304"/>
              </a:rPr>
              <a:t>答案</a:t>
            </a:r>
            <a:r>
              <a:rPr lang="zh-CN" altLang="zh-CN" kern="100" dirty="0" smtClean="0">
                <a:solidFill>
                  <a:srgbClr val="FF0000"/>
                </a:solidFill>
                <a:latin typeface="Times New Roman" panose="02020603050405020304"/>
                <a:ea typeface="黑体" panose="02010609060101010101" charset="-122"/>
                <a:cs typeface="Times New Roman" panose="02020603050405020304"/>
              </a:rPr>
              <a:t>：</a:t>
            </a:r>
            <a:r>
              <a:rPr lang="zh-CN" altLang="zh-CN" kern="100" dirty="0" smtClean="0">
                <a:latin typeface="Times New Roman" panose="02020603050405020304"/>
                <a:cs typeface="Times New Roman" panose="02020603050405020304"/>
              </a:rPr>
              <a:t>靛青</a:t>
            </a:r>
            <a:r>
              <a:rPr lang="zh-CN" altLang="zh-CN" kern="100" dirty="0">
                <a:latin typeface="Times New Roman" panose="02020603050405020304"/>
                <a:cs typeface="Times New Roman" panose="02020603050405020304"/>
              </a:rPr>
              <a:t>，是从蓼蓝里提取的，却比蓼蓝的颜色更深；冰，是水凝结而成的，但它比水更寒冷。</a:t>
            </a:r>
            <a:endParaRPr lang="zh-CN" altLang="zh-CN" kern="100" dirty="0">
              <a:effectLst/>
              <a:latin typeface="宋体" panose="02010600030101010101" pitchFamily="2" charset="-122"/>
              <a:cs typeface="Courier New" panose="02070309020205020404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549770" y="2493796"/>
            <a:ext cx="10944000" cy="8299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266700" algn="just">
              <a:spcAft>
                <a:spcPts val="0"/>
              </a:spcAft>
            </a:pPr>
            <a:r>
              <a:rPr lang="zh-CN" altLang="zh-CN" kern="100" dirty="0">
                <a:solidFill>
                  <a:srgbClr val="FF0000"/>
                </a:solidFill>
                <a:latin typeface="Times New Roman" panose="02020603050405020304"/>
                <a:ea typeface="黑体" panose="02010609060101010101" charset="-122"/>
                <a:cs typeface="Times New Roman" panose="02020603050405020304"/>
              </a:rPr>
              <a:t>答案</a:t>
            </a:r>
            <a:r>
              <a:rPr lang="zh-CN" altLang="zh-CN" kern="100" dirty="0" smtClean="0">
                <a:solidFill>
                  <a:srgbClr val="FF0000"/>
                </a:solidFill>
                <a:latin typeface="Times New Roman" panose="02020603050405020304"/>
                <a:ea typeface="黑体" panose="02010609060101010101" charset="-122"/>
                <a:cs typeface="Times New Roman" panose="02020603050405020304"/>
              </a:rPr>
              <a:t>：</a:t>
            </a:r>
            <a:r>
              <a:rPr lang="zh-CN" altLang="zh-CN" kern="100" dirty="0" smtClean="0">
                <a:latin typeface="Times New Roman" panose="02020603050405020304"/>
                <a:cs typeface="Times New Roman" panose="02020603050405020304"/>
              </a:rPr>
              <a:t>君子</a:t>
            </a:r>
            <a:r>
              <a:rPr lang="zh-CN" altLang="zh-CN" kern="100" dirty="0">
                <a:latin typeface="Times New Roman" panose="02020603050405020304"/>
                <a:cs typeface="Times New Roman" panose="02020603050405020304"/>
              </a:rPr>
              <a:t>广泛地学习并且每天检查反省自己，就能智慧明达，行为上没有过失了</a:t>
            </a:r>
            <a:endParaRPr lang="zh-CN" altLang="zh-CN" kern="100" dirty="0">
              <a:effectLst/>
              <a:latin typeface="宋体" panose="02010600030101010101" pitchFamily="2" charset="-122"/>
              <a:cs typeface="Courier New" panose="02070309020205020404"/>
            </a:endParaRPr>
          </a:p>
        </p:txBody>
      </p:sp>
      <p:sp>
        <p:nvSpPr>
          <p:cNvPr id="4" name="矩形 3"/>
          <p:cNvSpPr/>
          <p:nvPr/>
        </p:nvSpPr>
        <p:spPr>
          <a:xfrm>
            <a:off x="549135" y="3862221"/>
            <a:ext cx="10944000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266700" algn="just">
              <a:spcAft>
                <a:spcPts val="0"/>
              </a:spcAft>
            </a:pPr>
            <a:r>
              <a:rPr lang="zh-CN" altLang="zh-CN" kern="100" dirty="0">
                <a:solidFill>
                  <a:srgbClr val="FF0000"/>
                </a:solidFill>
                <a:latin typeface="Times New Roman" panose="02020603050405020304"/>
                <a:ea typeface="黑体" panose="02010609060101010101" charset="-122"/>
                <a:cs typeface="Times New Roman" panose="02020603050405020304"/>
              </a:rPr>
              <a:t>答案</a:t>
            </a:r>
            <a:r>
              <a:rPr lang="zh-CN" altLang="zh-CN" kern="100" dirty="0" smtClean="0">
                <a:solidFill>
                  <a:srgbClr val="FF0000"/>
                </a:solidFill>
                <a:latin typeface="Times New Roman" panose="02020603050405020304"/>
                <a:ea typeface="黑体" panose="02010609060101010101" charset="-122"/>
                <a:cs typeface="Times New Roman" panose="02020603050405020304"/>
              </a:rPr>
              <a:t>：</a:t>
            </a:r>
            <a:r>
              <a:rPr lang="zh-CN" altLang="zh-CN" dirty="0">
                <a:solidFill>
                  <a:schemeClr val="tx1"/>
                </a:solidFill>
                <a:latin typeface="Times New Roman" panose="02020603050405020304"/>
                <a:cs typeface="Times New Roman" panose="02020603050405020304"/>
                <a:sym typeface="+mn-ea"/>
              </a:rPr>
              <a:t>即使又晒干了，也不会再挺直，这是因为用火烤使它弯曲成这样了</a:t>
            </a:r>
            <a:endParaRPr lang="zh-CN" altLang="zh-CN" kern="100" dirty="0">
              <a:solidFill>
                <a:schemeClr val="tx1"/>
              </a:solidFill>
              <a:effectLst/>
              <a:latin typeface="Times New Roman" panose="02020603050405020304"/>
              <a:cs typeface="Times New Roman" panose="02020603050405020304"/>
              <a:sym typeface="+mn-ea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478650" y="5590056"/>
            <a:ext cx="10944000" cy="8299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266700" algn="just">
              <a:spcAft>
                <a:spcPts val="0"/>
              </a:spcAft>
            </a:pPr>
            <a:r>
              <a:rPr lang="zh-CN" altLang="zh-CN" kern="100" dirty="0">
                <a:solidFill>
                  <a:srgbClr val="FF0000"/>
                </a:solidFill>
                <a:latin typeface="Times New Roman" panose="02020603050405020304"/>
                <a:ea typeface="黑体" panose="02010609060101010101" charset="-122"/>
                <a:cs typeface="Times New Roman" panose="02020603050405020304"/>
              </a:rPr>
              <a:t>答案</a:t>
            </a:r>
            <a:r>
              <a:rPr lang="zh-CN" altLang="zh-CN" kern="100" dirty="0" smtClean="0">
                <a:solidFill>
                  <a:srgbClr val="FF0000"/>
                </a:solidFill>
                <a:latin typeface="Times New Roman" panose="02020603050405020304"/>
                <a:ea typeface="黑体" panose="02010609060101010101" charset="-122"/>
                <a:cs typeface="Times New Roman" panose="02020603050405020304"/>
              </a:rPr>
              <a:t>：</a:t>
            </a:r>
            <a:r>
              <a:rPr lang="zh-CN" altLang="zh-CN" dirty="0">
                <a:solidFill>
                  <a:schemeClr val="tx1"/>
                </a:solidFill>
                <a:latin typeface="Times New Roman" panose="02020603050405020304"/>
                <a:cs typeface="Times New Roman" panose="02020603050405020304"/>
                <a:sym typeface="+mn-ea"/>
              </a:rPr>
              <a:t>积累善行，形成良好的品德，就会得到最高的智慧，具备圣人的思想境界</a:t>
            </a:r>
            <a:endParaRPr lang="zh-CN" altLang="zh-CN" kern="100" dirty="0">
              <a:solidFill>
                <a:schemeClr val="tx1"/>
              </a:solidFill>
              <a:effectLst/>
              <a:latin typeface="Times New Roman" panose="02020603050405020304"/>
              <a:cs typeface="Times New Roman" panose="02020603050405020304"/>
              <a:sym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5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" fill="hold">
                      <p:stCondLst>
                        <p:cond delay="0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5" grpId="0"/>
      <p:bldP spid="5" grpId="1"/>
      <p:bldP spid="4" grpId="0"/>
      <p:bldP spid="4" grpId="1"/>
      <p:bldP spid="6" grpId="0"/>
      <p:bldP spid="6" grpId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extBox 18"/>
          <p:cNvSpPr txBox="1"/>
          <p:nvPr/>
        </p:nvSpPr>
        <p:spPr>
          <a:xfrm>
            <a:off x="612000" y="620688"/>
            <a:ext cx="10944000" cy="554541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lvl="0" indent="266700"/>
            <a:r>
              <a:rPr lang="zh-CN" altLang="en-US" sz="2800" kern="100" dirty="0" smtClean="0">
                <a:solidFill>
                  <a:prstClr val="black"/>
                </a:solidFill>
                <a:latin typeface="Times New Roman" panose="02020603050405020304"/>
                <a:ea typeface="黑体" panose="02010609060101010101" charset="-122"/>
                <a:cs typeface="Times New Roman" panose="02020603050405020304"/>
              </a:rPr>
              <a:t>五</a:t>
            </a:r>
            <a:r>
              <a:rPr lang="zh-CN" altLang="zh-CN" sz="2800" kern="100" dirty="0" smtClean="0">
                <a:solidFill>
                  <a:prstClr val="black"/>
                </a:solidFill>
                <a:latin typeface="Times New Roman" panose="02020603050405020304"/>
                <a:ea typeface="黑体" panose="02010609060101010101" charset="-122"/>
                <a:cs typeface="Times New Roman" panose="02020603050405020304"/>
              </a:rPr>
              <a:t>、</a:t>
            </a:r>
            <a:r>
              <a:rPr lang="zh-CN" altLang="zh-CN" sz="2800" kern="100" dirty="0">
                <a:solidFill>
                  <a:prstClr val="black"/>
                </a:solidFill>
                <a:latin typeface="Times New Roman" panose="02020603050405020304"/>
                <a:ea typeface="黑体" panose="02010609060101010101" charset="-122"/>
                <a:cs typeface="Times New Roman" panose="02020603050405020304"/>
              </a:rPr>
              <a:t>名句默写</a:t>
            </a:r>
            <a:endParaRPr lang="zh-CN" altLang="zh-CN" sz="2800" kern="100" dirty="0">
              <a:solidFill>
                <a:prstClr val="black"/>
              </a:solidFill>
              <a:latin typeface="宋体" panose="02010600030101010101" pitchFamily="2" charset="-122"/>
              <a:cs typeface="Courier New" panose="02070309020205020404"/>
            </a:endParaRPr>
          </a:p>
          <a:p>
            <a:pPr lvl="0" indent="266700"/>
            <a:r>
              <a:rPr lang="en-US" altLang="zh-CN" sz="2800" kern="100" dirty="0">
                <a:solidFill>
                  <a:prstClr val="black"/>
                </a:solidFill>
                <a:latin typeface="Times New Roman" panose="02020603050405020304"/>
                <a:cs typeface="Courier New" panose="02070309020205020404"/>
              </a:rPr>
              <a:t>1</a:t>
            </a:r>
            <a:r>
              <a:rPr lang="zh-CN" altLang="zh-CN" sz="2800" kern="100" dirty="0">
                <a:solidFill>
                  <a:prstClr val="black"/>
                </a:solidFill>
                <a:latin typeface="Times New Roman" panose="02020603050405020304"/>
                <a:cs typeface="Times New Roman" panose="02020603050405020304"/>
              </a:rPr>
              <a:t>．在《劝学》中，</a:t>
            </a:r>
            <a:r>
              <a:rPr lang="en-US" altLang="zh-CN" sz="2800" kern="100" dirty="0">
                <a:solidFill>
                  <a:prstClr val="black"/>
                </a:solidFill>
                <a:latin typeface="宋体" panose="02010600030101010101" pitchFamily="2" charset="-122"/>
                <a:cs typeface="Times New Roman" panose="02020603050405020304"/>
              </a:rPr>
              <a:t>“</a:t>
            </a:r>
            <a:r>
              <a:rPr lang="zh-CN" altLang="zh-CN" sz="2800" u="dotted" kern="100" dirty="0">
                <a:solidFill>
                  <a:prstClr val="black"/>
                </a:solidFill>
                <a:latin typeface="Times New Roman" panose="02020603050405020304"/>
                <a:cs typeface="Times New Roman" panose="02020603050405020304"/>
              </a:rPr>
              <a:t>　　　　　　　　　　　　　　　</a:t>
            </a:r>
            <a:r>
              <a:rPr lang="en-US" altLang="zh-CN" sz="2800" kern="100" dirty="0" smtClean="0">
                <a:solidFill>
                  <a:prstClr val="black"/>
                </a:solidFill>
                <a:latin typeface="宋体" panose="02010600030101010101" pitchFamily="2" charset="-122"/>
                <a:cs typeface="Times New Roman" panose="02020603050405020304"/>
              </a:rPr>
              <a:t>”</a:t>
            </a:r>
            <a:r>
              <a:rPr lang="zh-CN" altLang="zh-CN" sz="2800" kern="100" dirty="0">
                <a:solidFill>
                  <a:prstClr val="black"/>
                </a:solidFill>
                <a:latin typeface="Times New Roman" panose="02020603050405020304"/>
                <a:cs typeface="Times New Roman" panose="02020603050405020304"/>
              </a:rPr>
              <a:t>两句强调了整天空想不如片刻学习收获大的道理。</a:t>
            </a:r>
            <a:endParaRPr lang="zh-CN" altLang="zh-CN" sz="2800" kern="100" dirty="0">
              <a:solidFill>
                <a:prstClr val="black"/>
              </a:solidFill>
              <a:latin typeface="宋体" panose="02010600030101010101" pitchFamily="2" charset="-122"/>
              <a:cs typeface="Courier New" panose="02070309020205020404"/>
            </a:endParaRPr>
          </a:p>
          <a:p>
            <a:pPr lvl="0" indent="266700"/>
            <a:r>
              <a:rPr lang="en-US" altLang="zh-CN" sz="2800" kern="100" dirty="0">
                <a:solidFill>
                  <a:prstClr val="black"/>
                </a:solidFill>
                <a:latin typeface="Times New Roman" panose="02020603050405020304"/>
                <a:cs typeface="Courier New" panose="02070309020205020404"/>
              </a:rPr>
              <a:t>2</a:t>
            </a:r>
            <a:r>
              <a:rPr lang="zh-CN" altLang="zh-CN" sz="2800" kern="100" dirty="0">
                <a:solidFill>
                  <a:prstClr val="black"/>
                </a:solidFill>
                <a:latin typeface="Times New Roman" panose="02020603050405020304"/>
                <a:cs typeface="Times New Roman" panose="02020603050405020304"/>
              </a:rPr>
              <a:t>．《劝学》中</a:t>
            </a:r>
            <a:r>
              <a:rPr lang="zh-CN" altLang="zh-CN" sz="2800" kern="100" dirty="0">
                <a:solidFill>
                  <a:prstClr val="black"/>
                </a:solidFill>
                <a:latin typeface="宋体" panose="02010600030101010101" pitchFamily="2" charset="-122"/>
                <a:cs typeface="Times New Roman" panose="02020603050405020304"/>
              </a:rPr>
              <a:t>“</a:t>
            </a:r>
            <a:r>
              <a:rPr lang="zh-CN" altLang="zh-CN" sz="2800" u="dotted" kern="100" dirty="0">
                <a:solidFill>
                  <a:prstClr val="black"/>
                </a:solidFill>
                <a:latin typeface="Times New Roman" panose="02020603050405020304"/>
                <a:cs typeface="Times New Roman" panose="02020603050405020304"/>
              </a:rPr>
              <a:t>　　　　　　　　　　　</a:t>
            </a:r>
            <a:r>
              <a:rPr lang="en-US" altLang="zh-CN" sz="2800" kern="100" dirty="0" smtClean="0">
                <a:solidFill>
                  <a:prstClr val="black"/>
                </a:solidFill>
                <a:latin typeface="宋体" panose="02010600030101010101" pitchFamily="2" charset="-122"/>
                <a:cs typeface="Times New Roman" panose="02020603050405020304"/>
              </a:rPr>
              <a:t>”</a:t>
            </a:r>
            <a:r>
              <a:rPr lang="zh-CN" altLang="zh-CN" sz="2800" kern="100" dirty="0">
                <a:solidFill>
                  <a:prstClr val="black"/>
                </a:solidFill>
                <a:latin typeface="Times New Roman" panose="02020603050405020304"/>
                <a:cs typeface="Times New Roman" panose="02020603050405020304"/>
              </a:rPr>
              <a:t>两句通过</a:t>
            </a:r>
            <a:r>
              <a:rPr lang="en-US" altLang="zh-CN" sz="2800" kern="100" dirty="0">
                <a:solidFill>
                  <a:prstClr val="black"/>
                </a:solidFill>
                <a:latin typeface="宋体" panose="02010600030101010101" pitchFamily="2" charset="-122"/>
                <a:cs typeface="Times New Roman" panose="02020603050405020304"/>
              </a:rPr>
              <a:t>“</a:t>
            </a:r>
            <a:r>
              <a:rPr lang="zh-CN" altLang="zh-CN" sz="2800" kern="100" dirty="0">
                <a:solidFill>
                  <a:prstClr val="black"/>
                </a:solidFill>
                <a:latin typeface="Times New Roman" panose="02020603050405020304"/>
                <a:cs typeface="Times New Roman" panose="02020603050405020304"/>
              </a:rPr>
              <a:t>木</a:t>
            </a:r>
            <a:r>
              <a:rPr lang="en-US" altLang="zh-CN" sz="2800" kern="100" dirty="0">
                <a:solidFill>
                  <a:prstClr val="black"/>
                </a:solidFill>
                <a:latin typeface="宋体" panose="02010600030101010101" pitchFamily="2" charset="-122"/>
                <a:cs typeface="Times New Roman" panose="02020603050405020304"/>
              </a:rPr>
              <a:t>”</a:t>
            </a:r>
            <a:r>
              <a:rPr lang="zh-CN" altLang="zh-CN" sz="2800" kern="100" dirty="0">
                <a:solidFill>
                  <a:prstClr val="black"/>
                </a:solidFill>
                <a:latin typeface="Times New Roman" panose="02020603050405020304"/>
                <a:cs typeface="Times New Roman" panose="02020603050405020304"/>
              </a:rPr>
              <a:t>与</a:t>
            </a:r>
            <a:r>
              <a:rPr lang="en-US" altLang="zh-CN" sz="2800" kern="100" dirty="0">
                <a:solidFill>
                  <a:prstClr val="black"/>
                </a:solidFill>
                <a:latin typeface="宋体" panose="02010600030101010101" pitchFamily="2" charset="-122"/>
                <a:cs typeface="Times New Roman" panose="02020603050405020304"/>
              </a:rPr>
              <a:t>“</a:t>
            </a:r>
            <a:r>
              <a:rPr lang="zh-CN" altLang="zh-CN" sz="2800" kern="100" dirty="0">
                <a:solidFill>
                  <a:prstClr val="black"/>
                </a:solidFill>
                <a:latin typeface="Times New Roman" panose="02020603050405020304"/>
                <a:cs typeface="Times New Roman" panose="02020603050405020304"/>
              </a:rPr>
              <a:t>金</a:t>
            </a:r>
            <a:r>
              <a:rPr lang="en-US" altLang="zh-CN" sz="2800" kern="100" dirty="0">
                <a:solidFill>
                  <a:prstClr val="black"/>
                </a:solidFill>
                <a:latin typeface="宋体" panose="02010600030101010101" pitchFamily="2" charset="-122"/>
                <a:cs typeface="Times New Roman" panose="02020603050405020304"/>
              </a:rPr>
              <a:t>”</a:t>
            </a:r>
            <a:r>
              <a:rPr lang="zh-CN" altLang="zh-CN" sz="2800" kern="100" dirty="0">
                <a:solidFill>
                  <a:prstClr val="black"/>
                </a:solidFill>
                <a:latin typeface="Times New Roman" panose="02020603050405020304"/>
                <a:cs typeface="Times New Roman" panose="02020603050405020304"/>
              </a:rPr>
              <a:t>的变化来进一步说明客观事物经过人工改造，可以改变原来的状况。</a:t>
            </a:r>
            <a:endParaRPr lang="zh-CN" altLang="zh-CN" sz="2800" kern="100" dirty="0">
              <a:solidFill>
                <a:prstClr val="black"/>
              </a:solidFill>
              <a:latin typeface="宋体" panose="02010600030101010101" pitchFamily="2" charset="-122"/>
              <a:cs typeface="Courier New" panose="02070309020205020404"/>
            </a:endParaRPr>
          </a:p>
          <a:p>
            <a:pPr lvl="0" indent="266700"/>
            <a:r>
              <a:rPr lang="en-US" altLang="zh-CN" sz="2800" kern="100" dirty="0">
                <a:solidFill>
                  <a:prstClr val="black"/>
                </a:solidFill>
                <a:latin typeface="Times New Roman" panose="02020603050405020304"/>
                <a:cs typeface="Courier New" panose="02070309020205020404"/>
              </a:rPr>
              <a:t>3</a:t>
            </a:r>
            <a:r>
              <a:rPr lang="zh-CN" altLang="zh-CN" sz="2800" kern="100" dirty="0">
                <a:solidFill>
                  <a:prstClr val="black"/>
                </a:solidFill>
                <a:latin typeface="Times New Roman" panose="02020603050405020304"/>
                <a:cs typeface="Times New Roman" panose="02020603050405020304"/>
              </a:rPr>
              <a:t>．荀子在《劝学》中说，君子需要通过广泛学习来提升自己的两个句子是</a:t>
            </a:r>
            <a:r>
              <a:rPr lang="en-US" altLang="zh-CN" sz="2800" kern="100" dirty="0">
                <a:solidFill>
                  <a:prstClr val="black"/>
                </a:solidFill>
                <a:latin typeface="宋体" panose="02010600030101010101" pitchFamily="2" charset="-122"/>
                <a:cs typeface="Times New Roman" panose="02020603050405020304"/>
              </a:rPr>
              <a:t>“</a:t>
            </a:r>
            <a:r>
              <a:rPr lang="zh-CN" altLang="zh-CN" sz="2800" u="dotted" kern="100" dirty="0">
                <a:solidFill>
                  <a:prstClr val="black"/>
                </a:solidFill>
                <a:latin typeface="Times New Roman" panose="02020603050405020304"/>
                <a:cs typeface="Times New Roman" panose="02020603050405020304"/>
              </a:rPr>
              <a:t>　　　　　　　　　</a:t>
            </a:r>
            <a:r>
              <a:rPr lang="en-US" altLang="zh-CN" sz="2800" u="dotted" kern="100" dirty="0" smtClean="0">
                <a:solidFill>
                  <a:prstClr val="black"/>
                </a:solidFill>
                <a:latin typeface="Times New Roman" panose="02020603050405020304"/>
                <a:cs typeface="Times New Roman" panose="02020603050405020304"/>
              </a:rPr>
              <a:t>    </a:t>
            </a:r>
            <a:r>
              <a:rPr lang="zh-CN" altLang="zh-CN" sz="2800" u="dotted" kern="100" dirty="0">
                <a:solidFill>
                  <a:prstClr val="black"/>
                </a:solidFill>
                <a:latin typeface="Times New Roman" panose="02020603050405020304"/>
                <a:cs typeface="Times New Roman" panose="02020603050405020304"/>
              </a:rPr>
              <a:t>　　　　　　　</a:t>
            </a:r>
            <a:r>
              <a:rPr lang="en-US" altLang="zh-CN" sz="2800" kern="100" dirty="0">
                <a:solidFill>
                  <a:prstClr val="black"/>
                </a:solidFill>
                <a:latin typeface="宋体" panose="02010600030101010101" pitchFamily="2" charset="-122"/>
                <a:cs typeface="Times New Roman" panose="02020603050405020304"/>
              </a:rPr>
              <a:t>”</a:t>
            </a:r>
            <a:r>
              <a:rPr lang="zh-CN" altLang="zh-CN" sz="2800" kern="100" dirty="0">
                <a:solidFill>
                  <a:prstClr val="black"/>
                </a:solidFill>
                <a:latin typeface="Times New Roman" panose="02020603050405020304"/>
                <a:cs typeface="Times New Roman" panose="02020603050405020304"/>
              </a:rPr>
              <a:t>。</a:t>
            </a:r>
            <a:endParaRPr lang="zh-CN" altLang="zh-CN" sz="2800" kern="100" dirty="0">
              <a:solidFill>
                <a:prstClr val="black"/>
              </a:solidFill>
              <a:latin typeface="宋体" panose="02010600030101010101" pitchFamily="2" charset="-122"/>
              <a:cs typeface="Courier New" panose="02070309020205020404"/>
            </a:endParaRPr>
          </a:p>
          <a:p>
            <a:pPr lvl="0" indent="266700"/>
            <a:r>
              <a:rPr lang="en-US" altLang="zh-CN" sz="2800" kern="100" dirty="0">
                <a:solidFill>
                  <a:prstClr val="black"/>
                </a:solidFill>
                <a:latin typeface="Times New Roman" panose="02020603050405020304"/>
                <a:cs typeface="Courier New" panose="02070309020205020404"/>
              </a:rPr>
              <a:t>4</a:t>
            </a:r>
            <a:r>
              <a:rPr lang="zh-CN" altLang="zh-CN" sz="2800" kern="100" dirty="0">
                <a:solidFill>
                  <a:prstClr val="black"/>
                </a:solidFill>
                <a:latin typeface="Times New Roman" panose="02020603050405020304"/>
                <a:cs typeface="Times New Roman" panose="02020603050405020304"/>
              </a:rPr>
              <a:t>．《劝学》中的</a:t>
            </a:r>
            <a:r>
              <a:rPr lang="en-US" altLang="zh-CN" sz="2800" kern="100" dirty="0">
                <a:solidFill>
                  <a:prstClr val="black"/>
                </a:solidFill>
                <a:latin typeface="宋体" panose="02010600030101010101" pitchFamily="2" charset="-122"/>
                <a:cs typeface="Times New Roman" panose="02020603050405020304"/>
              </a:rPr>
              <a:t>“</a:t>
            </a:r>
            <a:r>
              <a:rPr lang="zh-CN" altLang="zh-CN" sz="2800" u="dotted" kern="100" dirty="0">
                <a:solidFill>
                  <a:prstClr val="black"/>
                </a:solidFill>
                <a:latin typeface="Times New Roman" panose="02020603050405020304"/>
                <a:cs typeface="Times New Roman" panose="02020603050405020304"/>
              </a:rPr>
              <a:t>　　　　　　　　</a:t>
            </a:r>
            <a:r>
              <a:rPr lang="en-US" altLang="zh-CN" sz="2800" kern="100" dirty="0">
                <a:solidFill>
                  <a:prstClr val="black"/>
                </a:solidFill>
                <a:latin typeface="宋体" panose="02010600030101010101" pitchFamily="2" charset="-122"/>
                <a:cs typeface="Times New Roman" panose="02020603050405020304"/>
              </a:rPr>
              <a:t>”</a:t>
            </a:r>
            <a:r>
              <a:rPr lang="zh-CN" altLang="zh-CN" sz="2800" kern="100" dirty="0">
                <a:solidFill>
                  <a:prstClr val="black"/>
                </a:solidFill>
                <a:latin typeface="Times New Roman" panose="02020603050405020304"/>
                <a:cs typeface="Times New Roman" panose="02020603050405020304"/>
              </a:rPr>
              <a:t>是说君子的天赋本性跟其他人并没有什么不同，然而学识却超过一般人，是因为</a:t>
            </a:r>
            <a:r>
              <a:rPr lang="en-US" altLang="zh-CN" sz="2800" kern="100" dirty="0">
                <a:solidFill>
                  <a:prstClr val="black"/>
                </a:solidFill>
                <a:latin typeface="宋体" panose="02010600030101010101" pitchFamily="2" charset="-122"/>
                <a:cs typeface="Times New Roman" panose="02020603050405020304"/>
              </a:rPr>
              <a:t>“</a:t>
            </a:r>
            <a:r>
              <a:rPr lang="zh-CN" altLang="zh-CN" sz="2800" u="dotted" kern="100" dirty="0">
                <a:solidFill>
                  <a:prstClr val="black"/>
                </a:solidFill>
                <a:latin typeface="Times New Roman" panose="02020603050405020304"/>
                <a:cs typeface="Times New Roman" panose="02020603050405020304"/>
              </a:rPr>
              <a:t>　　　　　　　</a:t>
            </a:r>
            <a:r>
              <a:rPr lang="en-US" altLang="zh-CN" sz="2800" kern="100" dirty="0">
                <a:solidFill>
                  <a:prstClr val="black"/>
                </a:solidFill>
                <a:latin typeface="宋体" panose="02010600030101010101" pitchFamily="2" charset="-122"/>
                <a:cs typeface="Times New Roman" panose="02020603050405020304"/>
              </a:rPr>
              <a:t>”</a:t>
            </a:r>
            <a:r>
              <a:rPr lang="zh-CN" altLang="zh-CN" sz="2800" kern="100" dirty="0">
                <a:solidFill>
                  <a:prstClr val="black"/>
                </a:solidFill>
                <a:latin typeface="Times New Roman" panose="02020603050405020304"/>
                <a:cs typeface="Times New Roman" panose="02020603050405020304"/>
              </a:rPr>
              <a:t>，说明了善于利用客观条件可以弥补自身不足的道理</a:t>
            </a:r>
            <a:r>
              <a:rPr lang="zh-CN" altLang="zh-CN" sz="2800" kern="100" dirty="0" smtClean="0">
                <a:solidFill>
                  <a:prstClr val="black"/>
                </a:solidFill>
                <a:latin typeface="Times New Roman" panose="02020603050405020304"/>
                <a:cs typeface="Times New Roman" panose="02020603050405020304"/>
              </a:rPr>
              <a:t>。</a:t>
            </a:r>
            <a:endParaRPr lang="zh-CN" altLang="zh-CN" sz="2800" kern="100" dirty="0">
              <a:solidFill>
                <a:prstClr val="black"/>
              </a:solidFill>
              <a:latin typeface="宋体" panose="02010600030101010101" pitchFamily="2" charset="-122"/>
              <a:cs typeface="Courier New" panose="02070309020205020404"/>
            </a:endParaRPr>
          </a:p>
        </p:txBody>
      </p:sp>
      <p:pic>
        <p:nvPicPr>
          <p:cNvPr id="3" name="Picture 3" descr="C:\Users\Administrator\Desktop\图片2.png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78243" y="6319663"/>
            <a:ext cx="817563" cy="4937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矩形 1"/>
          <p:cNvSpPr/>
          <p:nvPr/>
        </p:nvSpPr>
        <p:spPr>
          <a:xfrm>
            <a:off x="4442499" y="1061637"/>
            <a:ext cx="510909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zh-CN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吾尝终日而思</a:t>
            </a:r>
            <a:r>
              <a:rPr lang="zh-CN" altLang="zh-CN" dirty="0" smtClean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矣</a:t>
            </a:r>
            <a:r>
              <a:rPr lang="zh-CN" altLang="en-US" dirty="0" smtClean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，</a:t>
            </a:r>
            <a:r>
              <a:rPr lang="zh-CN" altLang="zh-CN" dirty="0" smtClean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不如</a:t>
            </a:r>
            <a:r>
              <a:rPr lang="zh-CN" altLang="zh-CN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须臾之所学也</a:t>
            </a:r>
            <a:endParaRPr lang="zh-CN" altLang="en-US" dirty="0"/>
          </a:p>
        </p:txBody>
      </p:sp>
      <p:sp>
        <p:nvSpPr>
          <p:cNvPr id="5" name="矩形 4"/>
          <p:cNvSpPr/>
          <p:nvPr/>
        </p:nvSpPr>
        <p:spPr>
          <a:xfrm>
            <a:off x="3636674" y="1905698"/>
            <a:ext cx="387798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zh-CN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故木受绳则</a:t>
            </a:r>
            <a:r>
              <a:rPr lang="zh-CN" altLang="zh-CN" dirty="0" smtClean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直</a:t>
            </a:r>
            <a:r>
              <a:rPr lang="zh-CN" altLang="en-US" dirty="0" smtClean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，</a:t>
            </a:r>
            <a:r>
              <a:rPr lang="zh-CN" altLang="zh-CN" dirty="0" smtClean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金</a:t>
            </a:r>
            <a:r>
              <a:rPr lang="zh-CN" altLang="zh-CN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就砺则利</a:t>
            </a:r>
            <a:endParaRPr lang="zh-CN" altLang="en-US" dirty="0"/>
          </a:p>
        </p:txBody>
      </p:sp>
      <p:sp>
        <p:nvSpPr>
          <p:cNvPr id="6" name="矩形 5"/>
          <p:cNvSpPr/>
          <p:nvPr/>
        </p:nvSpPr>
        <p:spPr>
          <a:xfrm>
            <a:off x="2134766" y="3204728"/>
            <a:ext cx="603242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zh-CN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君子博学而日参省乎</a:t>
            </a:r>
            <a:r>
              <a:rPr lang="zh-CN" altLang="zh-CN" dirty="0" smtClean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己</a:t>
            </a:r>
            <a:r>
              <a:rPr lang="zh-CN" altLang="en-US" dirty="0" smtClean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，</a:t>
            </a:r>
            <a:r>
              <a:rPr lang="zh-CN" altLang="zh-CN" dirty="0" smtClean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则</a:t>
            </a:r>
            <a:r>
              <a:rPr lang="zh-CN" altLang="zh-CN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知明而行无过矣</a:t>
            </a:r>
            <a:endParaRPr lang="zh-CN" altLang="en-US" dirty="0"/>
          </a:p>
        </p:txBody>
      </p:sp>
      <p:sp>
        <p:nvSpPr>
          <p:cNvPr id="7" name="矩形 6"/>
          <p:cNvSpPr/>
          <p:nvPr/>
        </p:nvSpPr>
        <p:spPr>
          <a:xfrm>
            <a:off x="4348989" y="3646575"/>
            <a:ext cx="203132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zh-CN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君子生非异也</a:t>
            </a:r>
            <a:endParaRPr lang="zh-CN" altLang="en-US" dirty="0"/>
          </a:p>
        </p:txBody>
      </p:sp>
      <p:sp>
        <p:nvSpPr>
          <p:cNvPr id="8" name="矩形 7"/>
          <p:cNvSpPr/>
          <p:nvPr/>
        </p:nvSpPr>
        <p:spPr>
          <a:xfrm>
            <a:off x="9407079" y="4108367"/>
            <a:ext cx="172354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zh-CN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善假于物也</a:t>
            </a:r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5" grpId="0"/>
      <p:bldP spid="5" grpId="1"/>
      <p:bldP spid="6" grpId="0"/>
      <p:bldP spid="6" grpId="1"/>
      <p:bldP spid="7" grpId="0"/>
      <p:bldP spid="7" grpId="1"/>
      <p:bldP spid="8" grpId="0"/>
      <p:bldP spid="8" grpId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extBox 18"/>
          <p:cNvSpPr txBox="1"/>
          <p:nvPr/>
        </p:nvSpPr>
        <p:spPr>
          <a:xfrm>
            <a:off x="612000" y="620688"/>
            <a:ext cx="10944000" cy="554541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lvl="0" indent="266700"/>
            <a:r>
              <a:rPr lang="en-US" altLang="zh-CN" sz="2800" kern="100" dirty="0">
                <a:solidFill>
                  <a:prstClr val="black"/>
                </a:solidFill>
                <a:latin typeface="Times New Roman" panose="02020603050405020304"/>
                <a:cs typeface="Courier New" panose="02070309020205020404"/>
              </a:rPr>
              <a:t>5</a:t>
            </a:r>
            <a:r>
              <a:rPr lang="zh-CN" altLang="zh-CN" sz="2800" kern="100" dirty="0">
                <a:solidFill>
                  <a:prstClr val="black"/>
                </a:solidFill>
                <a:latin typeface="Times New Roman" panose="02020603050405020304"/>
                <a:cs typeface="Times New Roman" panose="02020603050405020304"/>
              </a:rPr>
              <a:t>．《劝学》开篇就提出了中心论点，即</a:t>
            </a:r>
            <a:r>
              <a:rPr lang="en-US" altLang="zh-CN" sz="2800" kern="100" dirty="0">
                <a:solidFill>
                  <a:prstClr val="black"/>
                </a:solidFill>
                <a:latin typeface="宋体" panose="02010600030101010101" pitchFamily="2" charset="-122"/>
                <a:cs typeface="Times New Roman" panose="02020603050405020304"/>
              </a:rPr>
              <a:t>“</a:t>
            </a:r>
            <a:r>
              <a:rPr lang="zh-CN" altLang="zh-CN" sz="2800" u="dotted" kern="100" dirty="0">
                <a:solidFill>
                  <a:prstClr val="black"/>
                </a:solidFill>
                <a:latin typeface="Times New Roman" panose="02020603050405020304"/>
                <a:cs typeface="Times New Roman" panose="02020603050405020304"/>
              </a:rPr>
              <a:t>　　　　　　</a:t>
            </a:r>
            <a:r>
              <a:rPr lang="en-US" altLang="zh-CN" sz="2800" kern="100" dirty="0">
                <a:solidFill>
                  <a:prstClr val="black"/>
                </a:solidFill>
                <a:latin typeface="宋体" panose="02010600030101010101" pitchFamily="2" charset="-122"/>
                <a:cs typeface="Times New Roman" panose="02020603050405020304"/>
              </a:rPr>
              <a:t>”</a:t>
            </a:r>
            <a:r>
              <a:rPr lang="zh-CN" altLang="zh-CN" sz="2800" kern="100" dirty="0">
                <a:solidFill>
                  <a:prstClr val="black"/>
                </a:solidFill>
                <a:latin typeface="Times New Roman" panose="02020603050405020304"/>
                <a:cs typeface="Times New Roman" panose="02020603050405020304"/>
              </a:rPr>
              <a:t>，在后面阐明了学习要持之以恒，并在后来形成一句常用成语：</a:t>
            </a:r>
            <a:r>
              <a:rPr lang="en-US" altLang="zh-CN" sz="2800" kern="100" dirty="0">
                <a:solidFill>
                  <a:prstClr val="black"/>
                </a:solidFill>
                <a:latin typeface="宋体" panose="02010600030101010101" pitchFamily="2" charset="-122"/>
                <a:cs typeface="Times New Roman" panose="02020603050405020304"/>
              </a:rPr>
              <a:t>“</a:t>
            </a:r>
            <a:r>
              <a:rPr lang="zh-CN" altLang="zh-CN" sz="2800" u="dotted" kern="100" dirty="0">
                <a:solidFill>
                  <a:prstClr val="black"/>
                </a:solidFill>
                <a:latin typeface="Times New Roman" panose="02020603050405020304"/>
                <a:cs typeface="Times New Roman" panose="02020603050405020304"/>
              </a:rPr>
              <a:t>　　　　</a:t>
            </a:r>
            <a:r>
              <a:rPr lang="en-US" altLang="zh-CN" sz="2800" kern="100" dirty="0">
                <a:solidFill>
                  <a:prstClr val="black"/>
                </a:solidFill>
                <a:latin typeface="宋体" panose="02010600030101010101" pitchFamily="2" charset="-122"/>
                <a:cs typeface="Times New Roman" panose="02020603050405020304"/>
              </a:rPr>
              <a:t>”</a:t>
            </a:r>
            <a:r>
              <a:rPr lang="zh-CN" altLang="zh-CN" sz="2800" kern="100" dirty="0">
                <a:solidFill>
                  <a:prstClr val="black"/>
                </a:solidFill>
                <a:latin typeface="Times New Roman" panose="02020603050405020304"/>
                <a:cs typeface="Times New Roman" panose="02020603050405020304"/>
              </a:rPr>
              <a:t>。</a:t>
            </a:r>
            <a:endParaRPr lang="zh-CN" altLang="zh-CN" sz="2800" kern="100" dirty="0">
              <a:solidFill>
                <a:prstClr val="black"/>
              </a:solidFill>
              <a:latin typeface="宋体" panose="02010600030101010101" pitchFamily="2" charset="-122"/>
              <a:cs typeface="Courier New" panose="02070309020205020404"/>
            </a:endParaRPr>
          </a:p>
          <a:p>
            <a:pPr lvl="0" indent="266700"/>
            <a:r>
              <a:rPr lang="en-US" altLang="zh-CN" sz="2800" kern="100" dirty="0">
                <a:solidFill>
                  <a:prstClr val="black"/>
                </a:solidFill>
                <a:latin typeface="Times New Roman" panose="02020603050405020304"/>
                <a:cs typeface="Courier New" panose="02070309020205020404"/>
              </a:rPr>
              <a:t>6</a:t>
            </a:r>
            <a:r>
              <a:rPr lang="zh-CN" altLang="zh-CN" sz="2800" kern="100" dirty="0">
                <a:solidFill>
                  <a:prstClr val="black"/>
                </a:solidFill>
                <a:latin typeface="Times New Roman" panose="02020603050405020304"/>
                <a:cs typeface="Times New Roman" panose="02020603050405020304"/>
              </a:rPr>
              <a:t>．《劝学》中为了强调学习必须持之以恒，用劣马进行说理的句子是</a:t>
            </a:r>
            <a:r>
              <a:rPr lang="en-US" altLang="zh-CN" sz="2800" kern="100" dirty="0">
                <a:solidFill>
                  <a:prstClr val="black"/>
                </a:solidFill>
                <a:latin typeface="宋体" panose="02010600030101010101" pitchFamily="2" charset="-122"/>
                <a:cs typeface="Times New Roman" panose="02020603050405020304"/>
              </a:rPr>
              <a:t>“</a:t>
            </a:r>
            <a:r>
              <a:rPr lang="zh-CN" altLang="zh-CN" sz="2800" u="dotted" kern="100" dirty="0">
                <a:solidFill>
                  <a:prstClr val="black"/>
                </a:solidFill>
                <a:latin typeface="Times New Roman" panose="02020603050405020304"/>
                <a:cs typeface="Times New Roman" panose="02020603050405020304"/>
              </a:rPr>
              <a:t>　　　　　　　　　</a:t>
            </a:r>
            <a:r>
              <a:rPr lang="en-US" altLang="zh-CN" sz="2800" kern="100" dirty="0">
                <a:solidFill>
                  <a:prstClr val="black"/>
                </a:solidFill>
                <a:latin typeface="宋体" panose="02010600030101010101" pitchFamily="2" charset="-122"/>
                <a:cs typeface="Times New Roman" panose="02020603050405020304"/>
              </a:rPr>
              <a:t>”</a:t>
            </a:r>
            <a:r>
              <a:rPr lang="zh-CN" altLang="zh-CN" sz="2800" kern="100" dirty="0">
                <a:solidFill>
                  <a:prstClr val="black"/>
                </a:solidFill>
                <a:latin typeface="Times New Roman" panose="02020603050405020304"/>
                <a:cs typeface="Times New Roman" panose="02020603050405020304"/>
              </a:rPr>
              <a:t>。</a:t>
            </a:r>
            <a:endParaRPr lang="zh-CN" altLang="zh-CN" sz="2800" kern="100" dirty="0">
              <a:solidFill>
                <a:prstClr val="black"/>
              </a:solidFill>
              <a:latin typeface="宋体" panose="02010600030101010101" pitchFamily="2" charset="-122"/>
              <a:cs typeface="Courier New" panose="02070309020205020404"/>
            </a:endParaRPr>
          </a:p>
          <a:p>
            <a:pPr lvl="0" indent="266700"/>
            <a:r>
              <a:rPr lang="en-US" altLang="zh-CN" sz="2800" kern="100" dirty="0">
                <a:solidFill>
                  <a:prstClr val="black"/>
                </a:solidFill>
                <a:latin typeface="Times New Roman" panose="02020603050405020304"/>
                <a:cs typeface="Times New Roman" panose="02020603050405020304"/>
              </a:rPr>
              <a:t>7</a:t>
            </a:r>
            <a:r>
              <a:rPr lang="zh-CN" altLang="zh-CN" sz="2800" kern="100" dirty="0">
                <a:solidFill>
                  <a:prstClr val="black"/>
                </a:solidFill>
                <a:latin typeface="Times New Roman" panose="02020603050405020304"/>
                <a:cs typeface="Times New Roman" panose="02020603050405020304"/>
              </a:rPr>
              <a:t>．《劝学》中劝导我们要从每一小步做起，从点滴小事做起，日积月累，才能取得成功的句子是</a:t>
            </a:r>
            <a:r>
              <a:rPr lang="en-US" altLang="zh-CN" sz="2800" kern="100" dirty="0">
                <a:solidFill>
                  <a:prstClr val="black"/>
                </a:solidFill>
                <a:latin typeface="宋体" panose="02010600030101010101" pitchFamily="2" charset="-122"/>
                <a:cs typeface="Times New Roman" panose="02020603050405020304"/>
              </a:rPr>
              <a:t>“</a:t>
            </a:r>
            <a:r>
              <a:rPr lang="zh-CN" altLang="zh-CN" sz="2800" u="dotted" kern="100" dirty="0">
                <a:solidFill>
                  <a:prstClr val="black"/>
                </a:solidFill>
                <a:latin typeface="Times New Roman" panose="02020603050405020304"/>
                <a:cs typeface="Times New Roman" panose="02020603050405020304"/>
              </a:rPr>
              <a:t>　　　　　　　　　　　　　　　　　　　　</a:t>
            </a:r>
            <a:r>
              <a:rPr lang="en-US" altLang="zh-CN" sz="2800" kern="100" dirty="0" smtClean="0">
                <a:solidFill>
                  <a:prstClr val="black"/>
                </a:solidFill>
                <a:latin typeface="宋体" panose="02010600030101010101" pitchFamily="2" charset="-122"/>
                <a:cs typeface="Times New Roman" panose="02020603050405020304"/>
              </a:rPr>
              <a:t>”</a:t>
            </a:r>
            <a:r>
              <a:rPr lang="zh-CN" altLang="zh-CN" sz="2800" kern="100" dirty="0" smtClean="0">
                <a:solidFill>
                  <a:prstClr val="black"/>
                </a:solidFill>
                <a:latin typeface="Times New Roman" panose="02020603050405020304"/>
                <a:cs typeface="Times New Roman" panose="02020603050405020304"/>
              </a:rPr>
              <a:t>。</a:t>
            </a:r>
            <a:endParaRPr lang="zh-CN" altLang="zh-CN" sz="2800" kern="100" dirty="0">
              <a:solidFill>
                <a:prstClr val="black"/>
              </a:solidFill>
              <a:cs typeface="Times New Roman" panose="02020603050405020304"/>
            </a:endParaRPr>
          </a:p>
        </p:txBody>
      </p:sp>
      <p:pic>
        <p:nvPicPr>
          <p:cNvPr id="3" name="Picture 3" descr="C:\Users\Administrator\Desktop\图片2.png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78243" y="6319663"/>
            <a:ext cx="817563" cy="4937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矩形 1"/>
          <p:cNvSpPr/>
          <p:nvPr/>
        </p:nvSpPr>
        <p:spPr>
          <a:xfrm>
            <a:off x="7668107" y="663873"/>
            <a:ext cx="172354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zh-CN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学不可以已</a:t>
            </a:r>
            <a:endParaRPr lang="zh-CN" altLang="en-US" dirty="0"/>
          </a:p>
        </p:txBody>
      </p:sp>
      <p:sp>
        <p:nvSpPr>
          <p:cNvPr id="5" name="矩形 4"/>
          <p:cNvSpPr/>
          <p:nvPr/>
        </p:nvSpPr>
        <p:spPr>
          <a:xfrm>
            <a:off x="9606834" y="1096806"/>
            <a:ext cx="141577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zh-CN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锲而不舍</a:t>
            </a:r>
            <a:endParaRPr lang="zh-CN" altLang="en-US" dirty="0"/>
          </a:p>
        </p:txBody>
      </p:sp>
      <p:sp>
        <p:nvSpPr>
          <p:cNvPr id="6" name="矩形 5"/>
          <p:cNvSpPr/>
          <p:nvPr/>
        </p:nvSpPr>
        <p:spPr>
          <a:xfrm>
            <a:off x="1491534" y="1932076"/>
            <a:ext cx="295465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zh-CN" dirty="0" smtClean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驽马十驾</a:t>
            </a:r>
            <a:r>
              <a:rPr lang="zh-CN" altLang="en-US" dirty="0" smtClean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，</a:t>
            </a:r>
            <a:r>
              <a:rPr lang="zh-CN" altLang="zh-CN" dirty="0" smtClean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功</a:t>
            </a:r>
            <a:r>
              <a:rPr lang="zh-CN" altLang="zh-CN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在不舍</a:t>
            </a:r>
            <a:endParaRPr lang="zh-CN" altLang="en-US" dirty="0"/>
          </a:p>
        </p:txBody>
      </p:sp>
      <p:sp>
        <p:nvSpPr>
          <p:cNvPr id="7" name="矩形 6"/>
          <p:cNvSpPr/>
          <p:nvPr/>
        </p:nvSpPr>
        <p:spPr>
          <a:xfrm>
            <a:off x="5014759" y="3069451"/>
            <a:ext cx="698477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zh-CN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故不积</a:t>
            </a:r>
            <a:r>
              <a:rPr lang="zh-CN" altLang="zh-CN" dirty="0" smtClean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跬步</a:t>
            </a:r>
            <a:r>
              <a:rPr lang="zh-CN" altLang="en-US" dirty="0" smtClean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，</a:t>
            </a:r>
            <a:r>
              <a:rPr lang="zh-CN" altLang="zh-CN" dirty="0" smtClean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无</a:t>
            </a:r>
            <a:r>
              <a:rPr lang="zh-CN" altLang="zh-CN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以至千</a:t>
            </a:r>
            <a:r>
              <a:rPr lang="zh-CN" altLang="zh-CN" dirty="0" smtClean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里</a:t>
            </a:r>
            <a:r>
              <a:rPr lang="zh-CN" altLang="en-US" dirty="0" smtClean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，</a:t>
            </a:r>
            <a:r>
              <a:rPr lang="zh-CN" altLang="zh-CN" dirty="0" smtClean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不</a:t>
            </a:r>
            <a:r>
              <a:rPr lang="zh-CN" altLang="zh-CN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积小</a:t>
            </a:r>
            <a:r>
              <a:rPr lang="zh-CN" altLang="zh-CN" dirty="0" smtClean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流</a:t>
            </a:r>
            <a:r>
              <a:rPr lang="zh-CN" altLang="en-US" dirty="0" smtClean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，</a:t>
            </a:r>
            <a:r>
              <a:rPr lang="zh-CN" altLang="zh-CN" dirty="0" smtClean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无</a:t>
            </a:r>
            <a:r>
              <a:rPr lang="zh-CN" altLang="zh-CN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以成江海</a:t>
            </a:r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5" grpId="0"/>
      <p:bldP spid="5" grpId="1"/>
      <p:bldP spid="6" grpId="0"/>
      <p:bldP spid="6" grpId="1"/>
      <p:bldP spid="7" grpId="0"/>
      <p:bldP spid="7" grpId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1" y="4321480"/>
            <a:ext cx="12190413" cy="2538108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endParaRPr lang="zh-CN" altLang="en-US" b="1" dirty="0" smtClean="0">
              <a:ln w="12700">
                <a:solidFill>
                  <a:schemeClr val="bg1"/>
                </a:solidFill>
                <a:prstDash val="solid"/>
              </a:ln>
              <a:solidFill>
                <a:schemeClr val="bg1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grpSp>
        <p:nvGrpSpPr>
          <p:cNvPr id="11" name="组合 10"/>
          <p:cNvGrpSpPr/>
          <p:nvPr/>
        </p:nvGrpSpPr>
        <p:grpSpPr>
          <a:xfrm>
            <a:off x="3058056" y="1701202"/>
            <a:ext cx="6061487" cy="388562"/>
            <a:chOff x="2998862" y="1916832"/>
            <a:chExt cx="6061487" cy="388472"/>
          </a:xfrm>
        </p:grpSpPr>
        <p:sp>
          <p:nvSpPr>
            <p:cNvPr id="18" name="矩形 17"/>
            <p:cNvSpPr/>
            <p:nvPr/>
          </p:nvSpPr>
          <p:spPr>
            <a:xfrm>
              <a:off x="2998862" y="2060848"/>
              <a:ext cx="6061487" cy="45719"/>
            </a:xfrm>
            <a:prstGeom prst="rect">
              <a:avLst/>
            </a:prstGeom>
            <a:solidFill>
              <a:srgbClr val="DF291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just"/>
              <a:endParaRPr lang="zh-CN" altLang="en-US"/>
            </a:p>
          </p:txBody>
        </p:sp>
        <p:sp>
          <p:nvSpPr>
            <p:cNvPr id="19" name="矩形 18"/>
            <p:cNvSpPr/>
            <p:nvPr/>
          </p:nvSpPr>
          <p:spPr>
            <a:xfrm>
              <a:off x="4511030" y="1952835"/>
              <a:ext cx="3312368" cy="26174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just"/>
              <a:endParaRPr lang="zh-CN" altLang="en-US"/>
            </a:p>
          </p:txBody>
        </p:sp>
        <p:pic>
          <p:nvPicPr>
            <p:cNvPr id="3076" name="Picture 4" descr="C:\Users\Administrator\Desktop\图片3.png"/>
            <p:cNvPicPr>
              <a:picLocks noChangeAspect="1" noChangeArrowheads="1"/>
            </p:cNvPicPr>
            <p:nvPr/>
          </p:nvPicPr>
          <p:blipFill>
            <a:blip r:embed="rId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602776" y="1916832"/>
              <a:ext cx="3128876" cy="38847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21" name="矩形 20"/>
          <p:cNvSpPr/>
          <p:nvPr/>
        </p:nvSpPr>
        <p:spPr>
          <a:xfrm>
            <a:off x="1" y="4078016"/>
            <a:ext cx="12190413" cy="216074"/>
          </a:xfrm>
          <a:prstGeom prst="rect">
            <a:avLst/>
          </a:prstGeom>
          <a:solidFill>
            <a:srgbClr val="DF291B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endParaRPr lang="zh-CN" altLang="en-US" b="1" dirty="0" smtClean="0">
              <a:ln w="12700">
                <a:solidFill>
                  <a:schemeClr val="bg1"/>
                </a:solidFill>
                <a:prstDash val="solid"/>
              </a:ln>
              <a:solidFill>
                <a:schemeClr val="bg1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2" name="左箭头 21"/>
          <p:cNvSpPr/>
          <p:nvPr/>
        </p:nvSpPr>
        <p:spPr>
          <a:xfrm>
            <a:off x="4222999" y="6022682"/>
            <a:ext cx="7967415" cy="648222"/>
          </a:xfrm>
          <a:prstGeom prst="leftArrow">
            <a:avLst/>
          </a:prstGeom>
          <a:solidFill>
            <a:schemeClr val="bg1"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23" name="左箭头 22"/>
          <p:cNvSpPr/>
          <p:nvPr/>
        </p:nvSpPr>
        <p:spPr>
          <a:xfrm>
            <a:off x="5951191" y="5446485"/>
            <a:ext cx="6239223" cy="648222"/>
          </a:xfrm>
          <a:prstGeom prst="leftArrow">
            <a:avLst/>
          </a:prstGeom>
          <a:solidFill>
            <a:schemeClr val="bg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24" name="左箭头 23"/>
          <p:cNvSpPr/>
          <p:nvPr/>
        </p:nvSpPr>
        <p:spPr>
          <a:xfrm>
            <a:off x="7679383" y="4870288"/>
            <a:ext cx="4511031" cy="648222"/>
          </a:xfrm>
          <a:prstGeom prst="leftArrow">
            <a:avLst/>
          </a:prstGeom>
          <a:solidFill>
            <a:schemeClr val="bg1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pic>
        <p:nvPicPr>
          <p:cNvPr id="4098" name="Picture 2" descr="C:\Users\Administrator\Desktop\图片4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6018" y="2231037"/>
            <a:ext cx="8165653" cy="18335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extBox 18"/>
          <p:cNvSpPr txBox="1"/>
          <p:nvPr/>
        </p:nvSpPr>
        <p:spPr>
          <a:xfrm>
            <a:off x="612000" y="620688"/>
            <a:ext cx="10944000" cy="554541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indent="266700"/>
            <a:r>
              <a:rPr lang="zh-CN" altLang="zh-CN" sz="2800" kern="100" dirty="0">
                <a:latin typeface="Times New Roman" panose="02020603050405020304"/>
                <a:ea typeface="黑体" panose="02010609060101010101" charset="-122"/>
                <a:cs typeface="Times New Roman" panose="02020603050405020304"/>
              </a:rPr>
              <a:t>一、</a:t>
            </a:r>
            <a:r>
              <a:rPr lang="zh-CN" altLang="zh-CN" sz="2800" kern="100" dirty="0" smtClean="0">
                <a:latin typeface="Times New Roman" panose="02020603050405020304"/>
                <a:ea typeface="黑体" panose="02010609060101010101" charset="-122"/>
                <a:cs typeface="Times New Roman" panose="02020603050405020304"/>
              </a:rPr>
              <a:t>解释</a:t>
            </a:r>
            <a:r>
              <a:rPr lang="zh-CN" altLang="zh-CN" sz="2800" kern="100" dirty="0">
                <a:latin typeface="Times New Roman" panose="02020603050405020304"/>
                <a:ea typeface="黑体" panose="02010609060101010101" charset="-122"/>
                <a:cs typeface="Times New Roman" panose="02020603050405020304"/>
              </a:rPr>
              <a:t>加点</a:t>
            </a:r>
            <a:r>
              <a:rPr lang="zh-CN" altLang="zh-CN" sz="2800" kern="100" dirty="0" smtClean="0">
                <a:latin typeface="Times New Roman" panose="02020603050405020304"/>
                <a:ea typeface="黑体" panose="02010609060101010101" charset="-122"/>
                <a:cs typeface="Times New Roman" panose="02020603050405020304"/>
              </a:rPr>
              <a:t>词</a:t>
            </a:r>
            <a:endParaRPr lang="zh-CN" altLang="zh-CN" sz="2800" kern="100" dirty="0">
              <a:latin typeface="宋体" panose="02010600030101010101" pitchFamily="2" charset="-122"/>
              <a:cs typeface="Courier New" panose="02070309020205020404"/>
            </a:endParaRPr>
          </a:p>
          <a:p>
            <a:pPr indent="266700"/>
            <a:r>
              <a:rPr lang="en-US" altLang="zh-CN" sz="2800" kern="100" dirty="0">
                <a:latin typeface="宋体" panose="02010600030101010101" pitchFamily="2" charset="-122"/>
                <a:ea typeface="仿宋_GB2312"/>
                <a:cs typeface="Times New Roman" panose="02020603050405020304"/>
              </a:rPr>
              <a:t>①</a:t>
            </a:r>
            <a:r>
              <a:rPr lang="zh-CN" altLang="zh-CN" sz="2800" kern="100" dirty="0">
                <a:latin typeface="Times New Roman" panose="02020603050405020304"/>
                <a:ea typeface="仿宋_GB2312"/>
                <a:cs typeface="Times New Roman" panose="02020603050405020304"/>
              </a:rPr>
              <a:t>君子曰：学不可以</a:t>
            </a:r>
            <a:r>
              <a:rPr lang="zh-CN" altLang="zh-CN" sz="2800" kern="100" dirty="0">
                <a:solidFill>
                  <a:srgbClr val="0000FF"/>
                </a:solidFill>
                <a:latin typeface="Times New Roman" panose="02020603050405020304"/>
                <a:ea typeface="仿宋_GB2312"/>
                <a:cs typeface="Times New Roman" panose="02020603050405020304"/>
              </a:rPr>
              <a:t>已</a:t>
            </a:r>
            <a:r>
              <a:rPr lang="en-US" altLang="zh-CN" sz="2800" kern="100" dirty="0">
                <a:latin typeface="Times New Roman" panose="02020603050405020304"/>
                <a:ea typeface="仿宋_GB2312"/>
                <a:cs typeface="Courier New" panose="02070309020205020404"/>
              </a:rPr>
              <a:t>(</a:t>
            </a:r>
            <a:r>
              <a:rPr lang="zh-CN" altLang="zh-CN" sz="2800" u="dotted" kern="100" dirty="0">
                <a:latin typeface="Times New Roman" panose="02020603050405020304"/>
                <a:ea typeface="仿宋_GB2312"/>
                <a:cs typeface="Times New Roman" panose="02020603050405020304"/>
              </a:rPr>
              <a:t>　　　　</a:t>
            </a:r>
            <a:r>
              <a:rPr lang="en-US" altLang="zh-CN" sz="2800" kern="100" dirty="0">
                <a:latin typeface="Times New Roman" panose="02020603050405020304"/>
                <a:ea typeface="仿宋_GB2312"/>
                <a:cs typeface="Courier New" panose="02070309020205020404"/>
              </a:rPr>
              <a:t>)</a:t>
            </a:r>
            <a:r>
              <a:rPr lang="zh-CN" altLang="zh-CN" sz="2800" kern="100" dirty="0">
                <a:latin typeface="Times New Roman" panose="02020603050405020304"/>
                <a:ea typeface="仿宋_GB2312"/>
                <a:cs typeface="Times New Roman" panose="02020603050405020304"/>
              </a:rPr>
              <a:t>。</a:t>
            </a:r>
            <a:endParaRPr lang="zh-CN" altLang="zh-CN" sz="2800" kern="100" dirty="0">
              <a:latin typeface="宋体" panose="02010600030101010101" pitchFamily="2" charset="-122"/>
              <a:cs typeface="Courier New" panose="02070309020205020404"/>
            </a:endParaRPr>
          </a:p>
          <a:p>
            <a:pPr indent="266700"/>
            <a:r>
              <a:rPr lang="en-US" altLang="zh-CN" sz="2800" kern="100" dirty="0">
                <a:latin typeface="宋体" panose="02010600030101010101" pitchFamily="2" charset="-122"/>
                <a:ea typeface="仿宋_GB2312"/>
                <a:cs typeface="Times New Roman" panose="02020603050405020304"/>
              </a:rPr>
              <a:t>②</a:t>
            </a:r>
            <a:r>
              <a:rPr lang="zh-CN" altLang="zh-CN" sz="2800" u="sng" kern="100" dirty="0">
                <a:latin typeface="Times New Roman" panose="02020603050405020304"/>
                <a:ea typeface="仿宋_GB2312"/>
                <a:cs typeface="Times New Roman" panose="02020603050405020304"/>
              </a:rPr>
              <a:t>青，取之</a:t>
            </a:r>
            <a:r>
              <a:rPr lang="zh-CN" altLang="zh-CN" sz="2800" u="sng" kern="100" dirty="0">
                <a:solidFill>
                  <a:srgbClr val="0000FF"/>
                </a:solidFill>
                <a:latin typeface="Times New Roman" panose="02020603050405020304"/>
                <a:ea typeface="仿宋_GB2312"/>
                <a:cs typeface="Times New Roman" panose="02020603050405020304"/>
              </a:rPr>
              <a:t>于</a:t>
            </a:r>
            <a:r>
              <a:rPr lang="en-US" altLang="zh-CN" sz="2800" kern="100" dirty="0">
                <a:latin typeface="Times New Roman" panose="02020603050405020304"/>
                <a:ea typeface="仿宋_GB2312"/>
                <a:cs typeface="Courier New" panose="02070309020205020404"/>
              </a:rPr>
              <a:t>(</a:t>
            </a:r>
            <a:r>
              <a:rPr lang="zh-CN" altLang="zh-CN" sz="2800" u="dotted" kern="100" dirty="0">
                <a:latin typeface="Times New Roman" panose="02020603050405020304"/>
                <a:ea typeface="仿宋_GB2312"/>
                <a:cs typeface="Times New Roman" panose="02020603050405020304"/>
              </a:rPr>
              <a:t>　　　</a:t>
            </a:r>
            <a:r>
              <a:rPr lang="en-US" altLang="zh-CN" sz="2800" kern="100" dirty="0" smtClean="0">
                <a:latin typeface="Times New Roman" panose="02020603050405020304"/>
                <a:ea typeface="仿宋_GB2312"/>
                <a:cs typeface="Courier New" panose="02070309020205020404"/>
              </a:rPr>
              <a:t>)</a:t>
            </a:r>
            <a:r>
              <a:rPr lang="zh-CN" altLang="zh-CN" sz="2800" u="sng" kern="100" dirty="0">
                <a:latin typeface="Times New Roman" panose="02020603050405020304"/>
                <a:ea typeface="仿宋_GB2312"/>
                <a:cs typeface="Times New Roman" panose="02020603050405020304"/>
              </a:rPr>
              <a:t>蓝，</a:t>
            </a:r>
            <a:r>
              <a:rPr lang="zh-CN" altLang="zh-CN" sz="2800" u="sng" kern="100" dirty="0">
                <a:solidFill>
                  <a:srgbClr val="0000FF"/>
                </a:solidFill>
                <a:latin typeface="Times New Roman" panose="02020603050405020304"/>
                <a:ea typeface="仿宋_GB2312"/>
                <a:cs typeface="Times New Roman" panose="02020603050405020304"/>
              </a:rPr>
              <a:t>而</a:t>
            </a:r>
            <a:r>
              <a:rPr lang="en-US" altLang="zh-CN" sz="2800" kern="100" dirty="0">
                <a:latin typeface="Times New Roman" panose="02020603050405020304"/>
                <a:ea typeface="仿宋_GB2312"/>
                <a:cs typeface="Courier New" panose="02070309020205020404"/>
              </a:rPr>
              <a:t>(</a:t>
            </a:r>
            <a:r>
              <a:rPr lang="zh-CN" altLang="zh-CN" sz="2800" u="dotted" kern="100" dirty="0">
                <a:latin typeface="Times New Roman" panose="02020603050405020304"/>
                <a:ea typeface="仿宋_GB2312"/>
                <a:cs typeface="Times New Roman" panose="02020603050405020304"/>
              </a:rPr>
              <a:t>　</a:t>
            </a:r>
            <a:r>
              <a:rPr lang="en-US" altLang="zh-CN" sz="2800" u="dotted" kern="100" dirty="0" smtClean="0">
                <a:latin typeface="Times New Roman" panose="02020603050405020304"/>
                <a:ea typeface="仿宋_GB2312"/>
                <a:cs typeface="Times New Roman" panose="02020603050405020304"/>
              </a:rPr>
              <a:t>        </a:t>
            </a:r>
            <a:r>
              <a:rPr lang="zh-CN" altLang="zh-CN" sz="2800" u="dotted" kern="100" dirty="0">
                <a:latin typeface="Times New Roman" panose="02020603050405020304"/>
                <a:ea typeface="仿宋_GB2312"/>
                <a:cs typeface="Times New Roman" panose="02020603050405020304"/>
              </a:rPr>
              <a:t>　　</a:t>
            </a:r>
            <a:r>
              <a:rPr lang="en-US" altLang="zh-CN" sz="2800" u="dotted" kern="100" dirty="0" smtClean="0">
                <a:latin typeface="Times New Roman" panose="02020603050405020304"/>
                <a:ea typeface="仿宋_GB2312"/>
                <a:cs typeface="Times New Roman" panose="02020603050405020304"/>
              </a:rPr>
              <a:t>      </a:t>
            </a:r>
            <a:r>
              <a:rPr lang="zh-CN" altLang="zh-CN" sz="2800" u="dotted" kern="100" dirty="0">
                <a:latin typeface="Times New Roman" panose="02020603050405020304"/>
                <a:ea typeface="仿宋_GB2312"/>
                <a:cs typeface="Times New Roman" panose="02020603050405020304"/>
              </a:rPr>
              <a:t>　</a:t>
            </a:r>
            <a:r>
              <a:rPr lang="en-US" altLang="zh-CN" sz="2800" u="dotted" kern="100" dirty="0" smtClean="0">
                <a:latin typeface="Times New Roman" panose="02020603050405020304"/>
                <a:ea typeface="仿宋_GB2312"/>
                <a:cs typeface="Times New Roman" panose="02020603050405020304"/>
              </a:rPr>
              <a:t> </a:t>
            </a:r>
            <a:r>
              <a:rPr lang="en-US" altLang="zh-CN" sz="2800" kern="100" dirty="0" smtClean="0">
                <a:latin typeface="Times New Roman" panose="02020603050405020304"/>
                <a:ea typeface="仿宋_GB2312"/>
                <a:cs typeface="Courier New" panose="02070309020205020404"/>
              </a:rPr>
              <a:t>)</a:t>
            </a:r>
            <a:r>
              <a:rPr lang="zh-CN" altLang="zh-CN" sz="2800" u="sng" kern="100" dirty="0">
                <a:latin typeface="Times New Roman" panose="02020603050405020304"/>
                <a:ea typeface="仿宋_GB2312"/>
                <a:cs typeface="Times New Roman" panose="02020603050405020304"/>
              </a:rPr>
              <a:t>青</a:t>
            </a:r>
            <a:r>
              <a:rPr lang="zh-CN" altLang="zh-CN" sz="2800" u="sng" kern="100" dirty="0">
                <a:solidFill>
                  <a:srgbClr val="0000FF"/>
                </a:solidFill>
                <a:latin typeface="Times New Roman" panose="02020603050405020304"/>
                <a:ea typeface="仿宋_GB2312"/>
                <a:cs typeface="Times New Roman" panose="02020603050405020304"/>
              </a:rPr>
              <a:t>于</a:t>
            </a:r>
            <a:r>
              <a:rPr lang="en-US" altLang="zh-CN" sz="2800" kern="100" dirty="0">
                <a:latin typeface="Times New Roman" panose="02020603050405020304"/>
                <a:ea typeface="仿宋_GB2312"/>
                <a:cs typeface="Courier New" panose="02070309020205020404"/>
              </a:rPr>
              <a:t>(</a:t>
            </a:r>
            <a:r>
              <a:rPr lang="zh-CN" altLang="zh-CN" sz="2800" u="dotted" kern="100" dirty="0">
                <a:latin typeface="Times New Roman" panose="02020603050405020304"/>
                <a:ea typeface="仿宋_GB2312"/>
                <a:cs typeface="Times New Roman" panose="02020603050405020304"/>
              </a:rPr>
              <a:t>　　　</a:t>
            </a:r>
            <a:r>
              <a:rPr lang="en-US" altLang="zh-CN" sz="2800" kern="100" dirty="0">
                <a:latin typeface="Times New Roman" panose="02020603050405020304"/>
                <a:ea typeface="仿宋_GB2312"/>
                <a:cs typeface="Courier New" panose="02070309020205020404"/>
              </a:rPr>
              <a:t>)</a:t>
            </a:r>
            <a:r>
              <a:rPr lang="zh-CN" altLang="zh-CN" sz="2800" u="sng" kern="100" dirty="0">
                <a:latin typeface="Times New Roman" panose="02020603050405020304"/>
                <a:ea typeface="仿宋_GB2312"/>
                <a:cs typeface="Times New Roman" panose="02020603050405020304"/>
              </a:rPr>
              <a:t>蓝；冰，水</a:t>
            </a:r>
            <a:r>
              <a:rPr lang="zh-CN" altLang="zh-CN" sz="2800" u="sng" kern="100" dirty="0">
                <a:solidFill>
                  <a:srgbClr val="0000FF"/>
                </a:solidFill>
                <a:latin typeface="Times New Roman" panose="02020603050405020304"/>
                <a:ea typeface="仿宋_GB2312"/>
                <a:cs typeface="Times New Roman" panose="02020603050405020304"/>
              </a:rPr>
              <a:t>为</a:t>
            </a:r>
            <a:r>
              <a:rPr lang="en-US" altLang="zh-CN" sz="2800" kern="100" dirty="0">
                <a:latin typeface="Times New Roman" panose="02020603050405020304"/>
                <a:ea typeface="仿宋_GB2312"/>
                <a:cs typeface="Courier New" panose="02070309020205020404"/>
              </a:rPr>
              <a:t>(</a:t>
            </a:r>
            <a:r>
              <a:rPr lang="zh-CN" altLang="zh-CN" sz="2800" u="dotted" kern="100" dirty="0">
                <a:latin typeface="Times New Roman" panose="02020603050405020304"/>
                <a:ea typeface="仿宋_GB2312"/>
                <a:cs typeface="Times New Roman" panose="02020603050405020304"/>
              </a:rPr>
              <a:t>　　　　</a:t>
            </a:r>
            <a:r>
              <a:rPr lang="en-US" altLang="zh-CN" sz="2800" kern="100" dirty="0">
                <a:latin typeface="Times New Roman" panose="02020603050405020304"/>
                <a:ea typeface="仿宋_GB2312"/>
                <a:cs typeface="Courier New" panose="02070309020205020404"/>
              </a:rPr>
              <a:t>)</a:t>
            </a:r>
            <a:r>
              <a:rPr lang="zh-CN" altLang="zh-CN" sz="2800" u="sng" kern="100" dirty="0">
                <a:latin typeface="Times New Roman" panose="02020603050405020304"/>
                <a:ea typeface="仿宋_GB2312"/>
                <a:cs typeface="Times New Roman" panose="02020603050405020304"/>
              </a:rPr>
              <a:t>之，</a:t>
            </a:r>
            <a:r>
              <a:rPr lang="zh-CN" altLang="zh-CN" sz="2800" u="sng" kern="100" dirty="0">
                <a:solidFill>
                  <a:srgbClr val="0000FF"/>
                </a:solidFill>
                <a:latin typeface="Times New Roman" panose="02020603050405020304"/>
                <a:ea typeface="仿宋_GB2312"/>
                <a:cs typeface="Times New Roman" panose="02020603050405020304"/>
              </a:rPr>
              <a:t>而</a:t>
            </a:r>
            <a:r>
              <a:rPr lang="en-US" altLang="zh-CN" sz="2800" kern="100" dirty="0">
                <a:latin typeface="Times New Roman" panose="02020603050405020304"/>
                <a:ea typeface="仿宋_GB2312"/>
                <a:cs typeface="Courier New" panose="02070309020205020404"/>
              </a:rPr>
              <a:t>(</a:t>
            </a:r>
            <a:r>
              <a:rPr lang="zh-CN" altLang="zh-CN" sz="2800" u="dotted" kern="100" dirty="0">
                <a:latin typeface="Times New Roman" panose="02020603050405020304"/>
                <a:ea typeface="仿宋_GB2312"/>
                <a:cs typeface="Times New Roman" panose="02020603050405020304"/>
              </a:rPr>
              <a:t>　</a:t>
            </a:r>
            <a:r>
              <a:rPr lang="en-US" altLang="zh-CN" sz="2800" u="dotted" kern="100" dirty="0" smtClean="0">
                <a:latin typeface="Times New Roman" panose="02020603050405020304"/>
                <a:ea typeface="仿宋_GB2312"/>
                <a:cs typeface="Times New Roman" panose="02020603050405020304"/>
              </a:rPr>
              <a:t>      </a:t>
            </a:r>
            <a:r>
              <a:rPr lang="zh-CN" altLang="zh-CN" sz="2800" u="dotted" kern="100" dirty="0">
                <a:latin typeface="Times New Roman" panose="02020603050405020304"/>
                <a:ea typeface="仿宋_GB2312"/>
                <a:cs typeface="Times New Roman" panose="02020603050405020304"/>
              </a:rPr>
              <a:t>　　　</a:t>
            </a:r>
            <a:r>
              <a:rPr lang="en-US" altLang="zh-CN" sz="2800" kern="100" dirty="0">
                <a:latin typeface="Times New Roman" panose="02020603050405020304"/>
                <a:ea typeface="仿宋_GB2312"/>
                <a:cs typeface="Courier New" panose="02070309020205020404"/>
              </a:rPr>
              <a:t>)</a:t>
            </a:r>
            <a:r>
              <a:rPr lang="zh-CN" altLang="zh-CN" sz="2800" u="sng" kern="100" dirty="0">
                <a:latin typeface="Times New Roman" panose="02020603050405020304"/>
                <a:ea typeface="仿宋_GB2312"/>
                <a:cs typeface="Times New Roman" panose="02020603050405020304"/>
              </a:rPr>
              <a:t>寒于水</a:t>
            </a:r>
            <a:r>
              <a:rPr lang="zh-CN" altLang="zh-CN" sz="2800" kern="100" dirty="0">
                <a:latin typeface="Times New Roman" panose="02020603050405020304"/>
                <a:ea typeface="仿宋_GB2312"/>
                <a:cs typeface="Times New Roman" panose="02020603050405020304"/>
              </a:rPr>
              <a:t>。木直</a:t>
            </a:r>
            <a:r>
              <a:rPr lang="zh-CN" altLang="zh-CN" sz="2800" kern="100" dirty="0">
                <a:solidFill>
                  <a:srgbClr val="0000FF"/>
                </a:solidFill>
                <a:latin typeface="Times New Roman" panose="02020603050405020304"/>
                <a:ea typeface="仿宋_GB2312"/>
                <a:cs typeface="Times New Roman" panose="02020603050405020304"/>
              </a:rPr>
              <a:t>中</a:t>
            </a:r>
            <a:r>
              <a:rPr lang="en-US" altLang="zh-CN" sz="2800" kern="100" dirty="0">
                <a:latin typeface="Times New Roman" panose="02020603050405020304"/>
                <a:ea typeface="仿宋_GB2312"/>
                <a:cs typeface="Courier New" panose="02070309020205020404"/>
              </a:rPr>
              <a:t>(</a:t>
            </a:r>
            <a:r>
              <a:rPr lang="zh-CN" altLang="zh-CN" sz="2800" u="dotted" kern="100" dirty="0">
                <a:latin typeface="Times New Roman" panose="02020603050405020304"/>
                <a:ea typeface="仿宋_GB2312"/>
                <a:cs typeface="Times New Roman" panose="02020603050405020304"/>
              </a:rPr>
              <a:t>　　　　</a:t>
            </a:r>
            <a:r>
              <a:rPr lang="en-US" altLang="zh-CN" sz="2800" kern="100" dirty="0">
                <a:latin typeface="Times New Roman" panose="02020603050405020304"/>
                <a:ea typeface="仿宋_GB2312"/>
                <a:cs typeface="Courier New" panose="02070309020205020404"/>
              </a:rPr>
              <a:t>)</a:t>
            </a:r>
            <a:r>
              <a:rPr lang="zh-CN" altLang="zh-CN" sz="2800" kern="100" dirty="0">
                <a:latin typeface="Times New Roman" panose="02020603050405020304"/>
                <a:ea typeface="仿宋_GB2312"/>
                <a:cs typeface="Times New Roman" panose="02020603050405020304"/>
              </a:rPr>
              <a:t>绳</a:t>
            </a:r>
            <a:r>
              <a:rPr lang="zh-CN" altLang="zh-CN" sz="2800" kern="100" dirty="0" smtClean="0">
                <a:latin typeface="Times New Roman" panose="02020603050405020304"/>
                <a:ea typeface="仿宋_GB2312"/>
                <a:cs typeface="Times New Roman" panose="02020603050405020304"/>
              </a:rPr>
              <a:t>，</a:t>
            </a:r>
            <a:r>
              <a:rPr lang="en-US" altLang="zh-CN" sz="2800" kern="100" dirty="0" smtClean="0">
                <a:latin typeface="Times New Roman" panose="02020603050405020304"/>
                <a:ea typeface="仿宋_GB2312"/>
                <a:cs typeface="Times New Roman" panose="02020603050405020304"/>
              </a:rPr>
              <a:t> </a:t>
            </a:r>
            <a:r>
              <a:rPr lang="en-US" altLang="zh-CN" sz="2800" kern="100" dirty="0" smtClean="0">
                <a:latin typeface="Times New Roman" panose="02020603050405020304"/>
                <a:ea typeface="仿宋_GB2312"/>
                <a:cs typeface="Courier New" panose="02070309020205020404"/>
              </a:rPr>
              <a:t>   </a:t>
            </a:r>
            <a:r>
              <a:rPr lang="en-US" altLang="zh-CN" sz="2800" kern="100" dirty="0" smtClean="0">
                <a:latin typeface="Times New Roman" panose="02020603050405020304"/>
                <a:cs typeface="Courier New" panose="02070309020205020404"/>
              </a:rPr>
              <a:t>(</a:t>
            </a:r>
            <a:r>
              <a:rPr lang="zh-CN" altLang="zh-CN" sz="2800" u="dotted" kern="100" dirty="0">
                <a:latin typeface="Times New Roman" panose="02020603050405020304"/>
                <a:cs typeface="Times New Roman" panose="02020603050405020304"/>
              </a:rPr>
              <a:t>　　　　</a:t>
            </a:r>
            <a:r>
              <a:rPr lang="en-US" altLang="zh-CN" sz="2800" u="dotted" kern="100" dirty="0" smtClean="0">
                <a:latin typeface="Times New Roman" panose="02020603050405020304"/>
                <a:cs typeface="Times New Roman" panose="02020603050405020304"/>
              </a:rPr>
              <a:t>                        </a:t>
            </a:r>
            <a:r>
              <a:rPr lang="zh-CN" altLang="zh-CN" sz="2800" u="dotted" kern="100" dirty="0">
                <a:latin typeface="Times New Roman" panose="02020603050405020304"/>
                <a:cs typeface="Times New Roman" panose="02020603050405020304"/>
              </a:rPr>
              <a:t>　　　　</a:t>
            </a:r>
            <a:r>
              <a:rPr lang="en-US" altLang="zh-CN" sz="2800" kern="100" dirty="0">
                <a:latin typeface="Times New Roman" panose="02020603050405020304"/>
                <a:cs typeface="Courier New" panose="02070309020205020404"/>
              </a:rPr>
              <a:t>)</a:t>
            </a:r>
            <a:r>
              <a:rPr lang="zh-CN" altLang="zh-CN" sz="2800" kern="100" dirty="0">
                <a:solidFill>
                  <a:srgbClr val="0000FF"/>
                </a:solidFill>
                <a:latin typeface="Times New Roman" panose="02020603050405020304"/>
                <a:cs typeface="Times New Roman" panose="02020603050405020304"/>
              </a:rPr>
              <a:t>以为</a:t>
            </a:r>
            <a:r>
              <a:rPr lang="en-US" altLang="zh-CN" sz="2800" kern="100" dirty="0">
                <a:latin typeface="Times New Roman" panose="02020603050405020304"/>
                <a:cs typeface="Courier New" panose="02070309020205020404"/>
              </a:rPr>
              <a:t>(</a:t>
            </a:r>
            <a:r>
              <a:rPr lang="zh-CN" altLang="zh-CN" sz="2800" u="dotted" kern="100" dirty="0">
                <a:latin typeface="Times New Roman" panose="02020603050405020304"/>
                <a:cs typeface="Times New Roman" panose="02020603050405020304"/>
              </a:rPr>
              <a:t>　　　　</a:t>
            </a:r>
            <a:r>
              <a:rPr lang="en-US" altLang="zh-CN" sz="2800" kern="100" dirty="0">
                <a:latin typeface="Times New Roman" panose="02020603050405020304"/>
                <a:cs typeface="Courier New" panose="02070309020205020404"/>
              </a:rPr>
              <a:t>)</a:t>
            </a:r>
            <a:r>
              <a:rPr lang="zh-CN" altLang="zh-CN" sz="2800" kern="100" dirty="0">
                <a:latin typeface="Times New Roman" panose="02020603050405020304"/>
                <a:cs typeface="Times New Roman" panose="02020603050405020304"/>
              </a:rPr>
              <a:t>轮，其</a:t>
            </a:r>
            <a:r>
              <a:rPr lang="zh-CN" altLang="zh-CN" sz="2800" kern="100" dirty="0">
                <a:solidFill>
                  <a:srgbClr val="0000FF"/>
                </a:solidFill>
                <a:latin typeface="Times New Roman" panose="02020603050405020304"/>
                <a:cs typeface="Times New Roman" panose="02020603050405020304"/>
              </a:rPr>
              <a:t>曲</a:t>
            </a:r>
            <a:r>
              <a:rPr lang="en-US" altLang="zh-CN" sz="2800" kern="100" dirty="0">
                <a:latin typeface="Times New Roman" panose="02020603050405020304"/>
                <a:cs typeface="Courier New" panose="02070309020205020404"/>
              </a:rPr>
              <a:t>(</a:t>
            </a:r>
            <a:r>
              <a:rPr lang="zh-CN" altLang="zh-CN" sz="2800" u="dotted" kern="100" dirty="0">
                <a:latin typeface="Times New Roman" panose="02020603050405020304"/>
                <a:cs typeface="Times New Roman" panose="02020603050405020304"/>
              </a:rPr>
              <a:t>　　　</a:t>
            </a:r>
            <a:r>
              <a:rPr lang="en-US" altLang="zh-CN" sz="2800" kern="100" dirty="0">
                <a:latin typeface="Times New Roman" panose="02020603050405020304"/>
                <a:cs typeface="Courier New" panose="02070309020205020404"/>
              </a:rPr>
              <a:t>)</a:t>
            </a:r>
            <a:r>
              <a:rPr lang="zh-CN" altLang="zh-CN" sz="2800" kern="100" dirty="0">
                <a:latin typeface="Times New Roman" panose="02020603050405020304"/>
                <a:cs typeface="Times New Roman" panose="02020603050405020304"/>
              </a:rPr>
              <a:t>中规</a:t>
            </a:r>
            <a:r>
              <a:rPr lang="en-US" altLang="zh-CN" sz="2800" kern="100" dirty="0">
                <a:latin typeface="Times New Roman" panose="02020603050405020304"/>
                <a:cs typeface="Courier New" panose="02070309020205020404"/>
              </a:rPr>
              <a:t>(</a:t>
            </a:r>
            <a:r>
              <a:rPr lang="zh-CN" altLang="zh-CN" sz="2800" u="dotted" kern="100" dirty="0">
                <a:latin typeface="Times New Roman" panose="02020603050405020304"/>
                <a:cs typeface="Times New Roman" panose="02020603050405020304"/>
              </a:rPr>
              <a:t>　　　　</a:t>
            </a:r>
            <a:r>
              <a:rPr lang="en-US" altLang="zh-CN" sz="2800" kern="100" dirty="0">
                <a:latin typeface="Times New Roman" panose="02020603050405020304"/>
                <a:cs typeface="Courier New" panose="02070309020205020404"/>
              </a:rPr>
              <a:t>)</a:t>
            </a:r>
            <a:r>
              <a:rPr lang="zh-CN" altLang="zh-CN" sz="2800" kern="100" dirty="0">
                <a:latin typeface="Times New Roman" panose="02020603050405020304"/>
                <a:cs typeface="Times New Roman" panose="02020603050405020304"/>
              </a:rPr>
              <a:t>。</a:t>
            </a:r>
            <a:r>
              <a:rPr lang="zh-CN" altLang="zh-CN" sz="2800" u="wavy" kern="100" dirty="0">
                <a:latin typeface="Times New Roman" panose="02020603050405020304"/>
                <a:cs typeface="Times New Roman" panose="02020603050405020304"/>
              </a:rPr>
              <a:t>虽有槁暴，不复挺者，</a:t>
            </a:r>
            <a:r>
              <a:rPr lang="en-US" altLang="zh-CN" sz="2800" u="wavy" kern="100" dirty="0">
                <a:latin typeface="Times New Roman" panose="02020603050405020304"/>
                <a:cs typeface="Courier New" panose="02070309020205020404"/>
              </a:rPr>
              <a:t> </a:t>
            </a:r>
            <a:r>
              <a:rPr lang="en-US" altLang="zh-CN" sz="2800" u="wavy" kern="100" dirty="0" smtClean="0">
                <a:latin typeface="Times New Roman" panose="02020603050405020304"/>
                <a:cs typeface="Courier New" panose="02070309020205020404"/>
              </a:rPr>
              <a:t>   </a:t>
            </a:r>
            <a:r>
              <a:rPr lang="zh-CN" altLang="zh-CN" sz="2800" u="wavy" kern="100" dirty="0" smtClean="0">
                <a:latin typeface="Times New Roman" panose="02020603050405020304"/>
                <a:cs typeface="Times New Roman" panose="02020603050405020304"/>
              </a:rPr>
              <a:t>使</a:t>
            </a:r>
            <a:r>
              <a:rPr lang="zh-CN" altLang="zh-CN" sz="2800" u="wavy" kern="100" dirty="0">
                <a:latin typeface="Times New Roman" panose="02020603050405020304"/>
                <a:cs typeface="Times New Roman" panose="02020603050405020304"/>
              </a:rPr>
              <a:t>之然也</a:t>
            </a:r>
            <a:r>
              <a:rPr lang="en-US" altLang="zh-CN" sz="2800" kern="100" dirty="0">
                <a:latin typeface="Times New Roman" panose="02020603050405020304"/>
                <a:cs typeface="Courier New" panose="02070309020205020404"/>
              </a:rPr>
              <a:t>(</a:t>
            </a:r>
            <a:r>
              <a:rPr lang="zh-CN" altLang="zh-CN" sz="2800" u="dotted" kern="100" dirty="0">
                <a:latin typeface="Times New Roman" panose="02020603050405020304"/>
                <a:cs typeface="Times New Roman" panose="02020603050405020304"/>
              </a:rPr>
              <a:t>　　　　　　　　　　　　　　　　</a:t>
            </a:r>
            <a:r>
              <a:rPr lang="en-US" altLang="zh-CN" sz="2800" u="dotted" kern="100" dirty="0" smtClean="0">
                <a:latin typeface="Times New Roman" panose="02020603050405020304"/>
                <a:cs typeface="Times New Roman" panose="02020603050405020304"/>
              </a:rPr>
              <a:t>                         </a:t>
            </a:r>
            <a:r>
              <a:rPr lang="zh-CN" altLang="zh-CN" sz="2800" u="dotted" kern="100" dirty="0">
                <a:latin typeface="Times New Roman" panose="02020603050405020304"/>
                <a:cs typeface="Times New Roman" panose="02020603050405020304"/>
              </a:rPr>
              <a:t>　　　</a:t>
            </a:r>
            <a:r>
              <a:rPr lang="en-US" altLang="zh-CN" sz="2800" u="dotted" kern="100" dirty="0">
                <a:latin typeface="Times New Roman" panose="02020603050405020304"/>
                <a:cs typeface="Times New Roman" panose="02020603050405020304"/>
              </a:rPr>
              <a:t>                                                                                         </a:t>
            </a:r>
            <a:r>
              <a:rPr lang="en-US" altLang="zh-CN" sz="2800" kern="100" dirty="0">
                <a:latin typeface="Times New Roman" panose="02020603050405020304"/>
                <a:cs typeface="Courier New" panose="02070309020205020404"/>
              </a:rPr>
              <a:t>)</a:t>
            </a:r>
            <a:r>
              <a:rPr lang="zh-CN" altLang="zh-CN" sz="2800" kern="100" dirty="0">
                <a:latin typeface="Times New Roman" panose="02020603050405020304"/>
                <a:cs typeface="Times New Roman" panose="02020603050405020304"/>
              </a:rPr>
              <a:t>。</a:t>
            </a:r>
            <a:r>
              <a:rPr lang="zh-CN" altLang="zh-CN" sz="2800" kern="100" dirty="0">
                <a:solidFill>
                  <a:srgbClr val="0000FF"/>
                </a:solidFill>
                <a:latin typeface="Times New Roman" panose="02020603050405020304"/>
                <a:cs typeface="Times New Roman" panose="02020603050405020304"/>
              </a:rPr>
              <a:t>故</a:t>
            </a:r>
            <a:r>
              <a:rPr lang="en-US" altLang="zh-CN" sz="2800" kern="100" dirty="0">
                <a:latin typeface="Times New Roman" panose="02020603050405020304"/>
                <a:cs typeface="Courier New" panose="02070309020205020404"/>
              </a:rPr>
              <a:t>(</a:t>
            </a:r>
            <a:r>
              <a:rPr lang="zh-CN" altLang="zh-CN" sz="2800" u="dotted" kern="100" dirty="0">
                <a:latin typeface="Times New Roman" panose="02020603050405020304"/>
                <a:cs typeface="Times New Roman" panose="02020603050405020304"/>
              </a:rPr>
              <a:t>　　　　</a:t>
            </a:r>
            <a:r>
              <a:rPr lang="en-US" altLang="zh-CN" sz="2800" kern="100" dirty="0">
                <a:latin typeface="Times New Roman" panose="02020603050405020304"/>
                <a:cs typeface="Courier New" panose="02070309020205020404"/>
              </a:rPr>
              <a:t>)</a:t>
            </a:r>
            <a:r>
              <a:rPr lang="zh-CN" altLang="zh-CN" sz="2800" kern="100" dirty="0">
                <a:latin typeface="Times New Roman" panose="02020603050405020304"/>
                <a:cs typeface="Times New Roman" panose="02020603050405020304"/>
              </a:rPr>
              <a:t>木受绳则直，金</a:t>
            </a:r>
            <a:r>
              <a:rPr lang="zh-CN" altLang="zh-CN" sz="2800" kern="100" dirty="0">
                <a:solidFill>
                  <a:srgbClr val="0000FF"/>
                </a:solidFill>
                <a:latin typeface="Times New Roman" panose="02020603050405020304"/>
                <a:cs typeface="Times New Roman" panose="02020603050405020304"/>
              </a:rPr>
              <a:t>就</a:t>
            </a:r>
            <a:r>
              <a:rPr lang="en-US" altLang="zh-CN" sz="2800" kern="100" dirty="0">
                <a:latin typeface="Times New Roman" panose="02020603050405020304"/>
                <a:cs typeface="Courier New" panose="02070309020205020404"/>
              </a:rPr>
              <a:t>(</a:t>
            </a:r>
            <a:r>
              <a:rPr lang="zh-CN" altLang="zh-CN" sz="2800" u="dotted" kern="100" dirty="0">
                <a:latin typeface="Times New Roman" panose="02020603050405020304"/>
                <a:cs typeface="Times New Roman" panose="02020603050405020304"/>
              </a:rPr>
              <a:t>　　　</a:t>
            </a:r>
            <a:r>
              <a:rPr lang="en-US" altLang="zh-CN" sz="2800" u="dotted" kern="100" dirty="0" smtClean="0">
                <a:latin typeface="Times New Roman" panose="02020603050405020304"/>
                <a:cs typeface="Times New Roman" panose="02020603050405020304"/>
              </a:rPr>
              <a:t>   </a:t>
            </a:r>
            <a:r>
              <a:rPr lang="zh-CN" altLang="zh-CN" sz="2800" u="dotted" kern="100" dirty="0">
                <a:latin typeface="Times New Roman" panose="02020603050405020304"/>
                <a:cs typeface="Times New Roman" panose="02020603050405020304"/>
              </a:rPr>
              <a:t>　</a:t>
            </a:r>
            <a:r>
              <a:rPr lang="en-US" altLang="zh-CN" sz="2800" kern="100" dirty="0">
                <a:latin typeface="Times New Roman" panose="02020603050405020304"/>
                <a:cs typeface="Courier New" panose="02070309020205020404"/>
              </a:rPr>
              <a:t>)</a:t>
            </a:r>
            <a:r>
              <a:rPr lang="zh-CN" altLang="zh-CN" sz="2800" kern="100" dirty="0">
                <a:solidFill>
                  <a:srgbClr val="0000FF"/>
                </a:solidFill>
                <a:latin typeface="Times New Roman" panose="02020603050405020304"/>
                <a:cs typeface="Times New Roman" panose="02020603050405020304"/>
              </a:rPr>
              <a:t>砺</a:t>
            </a:r>
            <a:r>
              <a:rPr lang="en-US" altLang="zh-CN" sz="2800" kern="100" dirty="0">
                <a:latin typeface="Times New Roman" panose="02020603050405020304"/>
                <a:cs typeface="Courier New" panose="02070309020205020404"/>
              </a:rPr>
              <a:t>(</a:t>
            </a:r>
            <a:r>
              <a:rPr lang="zh-CN" altLang="zh-CN" sz="2800" u="dotted" kern="100" dirty="0">
                <a:latin typeface="Times New Roman" panose="02020603050405020304"/>
                <a:cs typeface="Times New Roman" panose="02020603050405020304"/>
              </a:rPr>
              <a:t>　　　　</a:t>
            </a:r>
            <a:r>
              <a:rPr lang="en-US" altLang="zh-CN" sz="2800" kern="100" dirty="0">
                <a:latin typeface="Times New Roman" panose="02020603050405020304"/>
                <a:cs typeface="Courier New" panose="02070309020205020404"/>
              </a:rPr>
              <a:t>)</a:t>
            </a:r>
            <a:r>
              <a:rPr lang="zh-CN" altLang="zh-CN" sz="2800" kern="100" dirty="0">
                <a:latin typeface="Times New Roman" panose="02020603050405020304"/>
                <a:cs typeface="Times New Roman" panose="02020603050405020304"/>
              </a:rPr>
              <a:t>则利，</a:t>
            </a:r>
            <a:r>
              <a:rPr lang="zh-CN" altLang="zh-CN" sz="2800" u="sng" kern="100" dirty="0">
                <a:latin typeface="Times New Roman" panose="02020603050405020304"/>
                <a:cs typeface="Times New Roman" panose="02020603050405020304"/>
              </a:rPr>
              <a:t>君子博学而</a:t>
            </a:r>
            <a:r>
              <a:rPr lang="zh-CN" altLang="zh-CN" sz="2800" u="sng" kern="100" dirty="0">
                <a:solidFill>
                  <a:srgbClr val="0000FF"/>
                </a:solidFill>
                <a:latin typeface="Times New Roman" panose="02020603050405020304"/>
                <a:cs typeface="Times New Roman" panose="02020603050405020304"/>
              </a:rPr>
              <a:t>日</a:t>
            </a:r>
            <a:r>
              <a:rPr lang="en-US" altLang="zh-CN" sz="2800" kern="100" dirty="0">
                <a:latin typeface="Times New Roman" panose="02020603050405020304"/>
                <a:cs typeface="Courier New" panose="02070309020205020404"/>
              </a:rPr>
              <a:t>(</a:t>
            </a:r>
            <a:r>
              <a:rPr lang="zh-CN" altLang="zh-CN" sz="2800" u="dotted" kern="100" dirty="0">
                <a:latin typeface="Times New Roman" panose="02020603050405020304"/>
                <a:cs typeface="Times New Roman" panose="02020603050405020304"/>
              </a:rPr>
              <a:t>　　　　</a:t>
            </a:r>
            <a:r>
              <a:rPr lang="en-US" altLang="zh-CN" sz="2800" kern="100" dirty="0">
                <a:latin typeface="Times New Roman" panose="02020603050405020304"/>
                <a:cs typeface="Courier New" panose="02070309020205020404"/>
              </a:rPr>
              <a:t>)</a:t>
            </a:r>
            <a:r>
              <a:rPr lang="zh-CN" altLang="zh-CN" sz="2800" u="sng" kern="100" dirty="0">
                <a:solidFill>
                  <a:srgbClr val="0000FF"/>
                </a:solidFill>
                <a:latin typeface="Times New Roman" panose="02020603050405020304"/>
                <a:cs typeface="Times New Roman" panose="02020603050405020304"/>
              </a:rPr>
              <a:t>参省</a:t>
            </a:r>
            <a:r>
              <a:rPr lang="en-US" altLang="zh-CN" sz="2800" kern="100" dirty="0">
                <a:latin typeface="Times New Roman" panose="02020603050405020304"/>
                <a:cs typeface="Courier New" panose="02070309020205020404"/>
              </a:rPr>
              <a:t>(</a:t>
            </a:r>
            <a:r>
              <a:rPr lang="zh-CN" altLang="zh-CN" sz="2800" u="dotted" kern="100" dirty="0">
                <a:latin typeface="Times New Roman" panose="02020603050405020304"/>
                <a:cs typeface="Times New Roman" panose="02020603050405020304"/>
              </a:rPr>
              <a:t>　　</a:t>
            </a:r>
            <a:r>
              <a:rPr lang="en-US" altLang="zh-CN" sz="2800" u="dotted" kern="100" dirty="0" smtClean="0">
                <a:latin typeface="Times New Roman" panose="02020603050405020304"/>
                <a:cs typeface="Times New Roman" panose="02020603050405020304"/>
              </a:rPr>
              <a:t>               </a:t>
            </a:r>
            <a:r>
              <a:rPr lang="zh-CN" altLang="zh-CN" sz="2800" u="dotted" kern="100" dirty="0">
                <a:latin typeface="Times New Roman" panose="02020603050405020304"/>
                <a:cs typeface="Times New Roman" panose="02020603050405020304"/>
              </a:rPr>
              <a:t>　　</a:t>
            </a:r>
            <a:r>
              <a:rPr lang="en-US" altLang="zh-CN" sz="2800" kern="100" dirty="0">
                <a:latin typeface="Times New Roman" panose="02020603050405020304"/>
                <a:cs typeface="Courier New" panose="02070309020205020404"/>
              </a:rPr>
              <a:t>)</a:t>
            </a:r>
            <a:r>
              <a:rPr lang="zh-CN" altLang="zh-CN" sz="2800" u="sng" kern="100" dirty="0">
                <a:solidFill>
                  <a:srgbClr val="0000FF"/>
                </a:solidFill>
                <a:latin typeface="Times New Roman" panose="02020603050405020304"/>
                <a:cs typeface="Times New Roman" panose="02020603050405020304"/>
              </a:rPr>
              <a:t>乎</a:t>
            </a:r>
            <a:r>
              <a:rPr lang="en-US" altLang="zh-CN" sz="2800" kern="100" dirty="0">
                <a:latin typeface="Times New Roman" panose="02020603050405020304"/>
                <a:cs typeface="Courier New" panose="02070309020205020404"/>
              </a:rPr>
              <a:t>(</a:t>
            </a:r>
            <a:r>
              <a:rPr lang="zh-CN" altLang="zh-CN" sz="2800" u="dotted" kern="100" dirty="0">
                <a:latin typeface="Times New Roman" panose="02020603050405020304"/>
                <a:cs typeface="Times New Roman" panose="02020603050405020304"/>
              </a:rPr>
              <a:t>　　　</a:t>
            </a:r>
            <a:r>
              <a:rPr lang="en-US" altLang="zh-CN" sz="2800" u="dotted" kern="100" dirty="0" smtClean="0">
                <a:latin typeface="Times New Roman" panose="02020603050405020304"/>
                <a:cs typeface="Times New Roman" panose="02020603050405020304"/>
              </a:rPr>
              <a:t>       </a:t>
            </a:r>
            <a:r>
              <a:rPr lang="zh-CN" altLang="zh-CN" sz="2800" u="dotted" kern="100" dirty="0">
                <a:latin typeface="Times New Roman" panose="02020603050405020304"/>
                <a:cs typeface="Times New Roman" panose="02020603050405020304"/>
              </a:rPr>
              <a:t>　</a:t>
            </a:r>
            <a:r>
              <a:rPr lang="en-US" altLang="zh-CN" sz="2800" kern="100" dirty="0">
                <a:latin typeface="Times New Roman" panose="02020603050405020304"/>
                <a:cs typeface="Courier New" panose="02070309020205020404"/>
              </a:rPr>
              <a:t>)</a:t>
            </a:r>
            <a:r>
              <a:rPr lang="zh-CN" altLang="zh-CN" sz="2800" u="sng" kern="100" dirty="0">
                <a:latin typeface="Times New Roman" panose="02020603050405020304"/>
                <a:cs typeface="Times New Roman" panose="02020603050405020304"/>
              </a:rPr>
              <a:t>己，则</a:t>
            </a:r>
            <a:r>
              <a:rPr lang="zh-CN" altLang="zh-CN" sz="2800" u="sng" kern="100" dirty="0">
                <a:solidFill>
                  <a:srgbClr val="0000FF"/>
                </a:solidFill>
                <a:latin typeface="Times New Roman" panose="02020603050405020304"/>
                <a:cs typeface="Times New Roman" panose="02020603050405020304"/>
              </a:rPr>
              <a:t>知</a:t>
            </a:r>
            <a:r>
              <a:rPr lang="en-US" altLang="zh-CN" sz="2800" kern="100" dirty="0">
                <a:latin typeface="Times New Roman" panose="02020603050405020304"/>
                <a:cs typeface="Courier New" panose="02070309020205020404"/>
              </a:rPr>
              <a:t>(</a:t>
            </a:r>
            <a:r>
              <a:rPr lang="zh-CN" altLang="zh-CN" sz="2800" u="dotted" kern="100" dirty="0">
                <a:latin typeface="Times New Roman" panose="02020603050405020304"/>
                <a:cs typeface="Times New Roman" panose="02020603050405020304"/>
              </a:rPr>
              <a:t>　　</a:t>
            </a:r>
            <a:r>
              <a:rPr lang="en-US" altLang="zh-CN" sz="2800" u="dotted" kern="100" dirty="0" smtClean="0">
                <a:latin typeface="Times New Roman" panose="02020603050405020304"/>
                <a:cs typeface="Times New Roman" panose="02020603050405020304"/>
              </a:rPr>
              <a:t>           </a:t>
            </a:r>
            <a:r>
              <a:rPr lang="zh-CN" altLang="zh-CN" sz="2800" u="dotted" kern="100" dirty="0">
                <a:latin typeface="Times New Roman" panose="02020603050405020304"/>
                <a:cs typeface="Times New Roman" panose="02020603050405020304"/>
              </a:rPr>
              <a:t>　　</a:t>
            </a:r>
            <a:r>
              <a:rPr lang="en-US" altLang="zh-CN" sz="2800" kern="100" dirty="0">
                <a:latin typeface="Times New Roman" panose="02020603050405020304"/>
                <a:cs typeface="Courier New" panose="02070309020205020404"/>
              </a:rPr>
              <a:t>)</a:t>
            </a:r>
            <a:r>
              <a:rPr lang="zh-CN" altLang="zh-CN" sz="2800" u="sng" kern="100" dirty="0">
                <a:latin typeface="Times New Roman" panose="02020603050405020304"/>
                <a:cs typeface="Times New Roman" panose="02020603050405020304"/>
              </a:rPr>
              <a:t>明而行无过矣</a:t>
            </a:r>
            <a:r>
              <a:rPr lang="zh-CN" altLang="zh-CN" sz="2800" kern="100" dirty="0">
                <a:latin typeface="Times New Roman" panose="02020603050405020304"/>
                <a:cs typeface="Times New Roman" panose="02020603050405020304"/>
              </a:rPr>
              <a:t>。</a:t>
            </a:r>
            <a:endParaRPr lang="zh-CN" altLang="zh-CN" sz="2800" kern="100" dirty="0">
              <a:latin typeface="宋体" panose="02010600030101010101" pitchFamily="2" charset="-122"/>
              <a:cs typeface="Courier New" panose="02070309020205020404"/>
            </a:endParaRPr>
          </a:p>
          <a:p>
            <a:pPr indent="266700"/>
            <a:endParaRPr lang="zh-CN" altLang="zh-CN" sz="2800" kern="100" dirty="0">
              <a:cs typeface="Times New Roman" panose="02020603050405020304"/>
            </a:endParaRPr>
          </a:p>
        </p:txBody>
      </p:sp>
      <p:pic>
        <p:nvPicPr>
          <p:cNvPr id="3" name="Picture 3" descr="C:\Users\Administrator\Desktop\图片2.png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78243" y="6319663"/>
            <a:ext cx="817563" cy="4937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矩形 1"/>
          <p:cNvSpPr/>
          <p:nvPr/>
        </p:nvSpPr>
        <p:spPr>
          <a:xfrm>
            <a:off x="4929372" y="1088014"/>
            <a:ext cx="80021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zh-CN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停止</a:t>
            </a:r>
            <a:endParaRPr lang="zh-CN" altLang="en-US" dirty="0"/>
          </a:p>
        </p:txBody>
      </p:sp>
      <p:sp>
        <p:nvSpPr>
          <p:cNvPr id="4" name="矩形 3"/>
          <p:cNvSpPr/>
          <p:nvPr/>
        </p:nvSpPr>
        <p:spPr>
          <a:xfrm>
            <a:off x="3502918" y="1510045"/>
            <a:ext cx="49244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zh-CN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从</a:t>
            </a:r>
            <a:endParaRPr lang="zh-CN" altLang="en-US" dirty="0"/>
          </a:p>
        </p:txBody>
      </p:sp>
      <p:sp>
        <p:nvSpPr>
          <p:cNvPr id="5" name="矩形 4"/>
          <p:cNvSpPr/>
          <p:nvPr/>
        </p:nvSpPr>
        <p:spPr>
          <a:xfrm>
            <a:off x="5608568" y="1518838"/>
            <a:ext cx="264687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zh-CN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表转折，然而、却</a:t>
            </a:r>
            <a:endParaRPr lang="zh-CN" altLang="en-US" dirty="0"/>
          </a:p>
        </p:txBody>
      </p:sp>
      <p:sp>
        <p:nvSpPr>
          <p:cNvPr id="6" name="矩形 5"/>
          <p:cNvSpPr/>
          <p:nvPr/>
        </p:nvSpPr>
        <p:spPr>
          <a:xfrm>
            <a:off x="9563203" y="1527969"/>
            <a:ext cx="49244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zh-CN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比</a:t>
            </a:r>
            <a:endParaRPr lang="zh-CN" altLang="en-US" dirty="0"/>
          </a:p>
        </p:txBody>
      </p:sp>
      <p:sp>
        <p:nvSpPr>
          <p:cNvPr id="7" name="矩形 6"/>
          <p:cNvSpPr/>
          <p:nvPr/>
        </p:nvSpPr>
        <p:spPr>
          <a:xfrm>
            <a:off x="2529072" y="1932076"/>
            <a:ext cx="80021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zh-CN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凝结</a:t>
            </a:r>
            <a:endParaRPr lang="zh-CN" altLang="en-US" dirty="0"/>
          </a:p>
        </p:txBody>
      </p:sp>
      <p:sp>
        <p:nvSpPr>
          <p:cNvPr id="8" name="矩形 7"/>
          <p:cNvSpPr/>
          <p:nvPr/>
        </p:nvSpPr>
        <p:spPr>
          <a:xfrm>
            <a:off x="5083169" y="1949660"/>
            <a:ext cx="172354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zh-CN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表转折，却</a:t>
            </a:r>
            <a:endParaRPr lang="zh-CN" altLang="en-US" dirty="0"/>
          </a:p>
        </p:txBody>
      </p:sp>
      <p:sp>
        <p:nvSpPr>
          <p:cNvPr id="9" name="矩形 8"/>
          <p:cNvSpPr/>
          <p:nvPr/>
        </p:nvSpPr>
        <p:spPr>
          <a:xfrm>
            <a:off x="9983638" y="1932075"/>
            <a:ext cx="80021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zh-CN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合乎</a:t>
            </a:r>
            <a:endParaRPr lang="zh-CN" altLang="en-US" dirty="0"/>
          </a:p>
        </p:txBody>
      </p:sp>
      <p:sp>
        <p:nvSpPr>
          <p:cNvPr id="10" name="矩形 9"/>
          <p:cNvSpPr/>
          <p:nvPr/>
        </p:nvSpPr>
        <p:spPr>
          <a:xfrm>
            <a:off x="1990750" y="2345314"/>
            <a:ext cx="480131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zh-CN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同</a:t>
            </a:r>
            <a:r>
              <a:rPr lang="zh-CN" altLang="zh-CN" dirty="0">
                <a:solidFill>
                  <a:srgbClr val="FF0000"/>
                </a:solidFill>
                <a:cs typeface="Times New Roman" panose="02020603050405020304"/>
              </a:rPr>
              <a:t>“</a:t>
            </a:r>
            <a:r>
              <a:rPr lang="zh-CN" altLang="zh-CN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煣</a:t>
            </a:r>
            <a:r>
              <a:rPr lang="zh-CN" altLang="zh-CN" dirty="0">
                <a:solidFill>
                  <a:srgbClr val="FF0000"/>
                </a:solidFill>
                <a:cs typeface="Times New Roman" panose="02020603050405020304"/>
              </a:rPr>
              <a:t>”</a:t>
            </a:r>
            <a:r>
              <a:rPr lang="zh-CN" altLang="zh-CN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，用火烘烤木材使之弯曲</a:t>
            </a:r>
            <a:endParaRPr lang="zh-CN" altLang="en-US" dirty="0"/>
          </a:p>
        </p:txBody>
      </p:sp>
      <p:sp>
        <p:nvSpPr>
          <p:cNvPr id="11" name="矩形 10"/>
          <p:cNvSpPr/>
          <p:nvPr/>
        </p:nvSpPr>
        <p:spPr>
          <a:xfrm>
            <a:off x="7835592" y="2349674"/>
            <a:ext cx="141577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zh-CN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把它做成</a:t>
            </a:r>
            <a:endParaRPr lang="zh-CN" altLang="en-US" dirty="0"/>
          </a:p>
        </p:txBody>
      </p:sp>
      <p:sp>
        <p:nvSpPr>
          <p:cNvPr id="12" name="矩形 11"/>
          <p:cNvSpPr/>
          <p:nvPr/>
        </p:nvSpPr>
        <p:spPr>
          <a:xfrm>
            <a:off x="10919180" y="2349320"/>
            <a:ext cx="80021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zh-CN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弯度</a:t>
            </a:r>
            <a:endParaRPr lang="zh-CN" altLang="en-US" dirty="0"/>
          </a:p>
        </p:txBody>
      </p:sp>
      <p:sp>
        <p:nvSpPr>
          <p:cNvPr id="13" name="矩形 12"/>
          <p:cNvSpPr/>
          <p:nvPr/>
        </p:nvSpPr>
        <p:spPr>
          <a:xfrm>
            <a:off x="2196088" y="2709364"/>
            <a:ext cx="80021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zh-CN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圆规</a:t>
            </a:r>
            <a:endParaRPr lang="zh-CN" altLang="en-US" dirty="0"/>
          </a:p>
        </p:txBody>
      </p:sp>
      <p:sp>
        <p:nvSpPr>
          <p:cNvPr id="14" name="矩形 13"/>
          <p:cNvSpPr/>
          <p:nvPr/>
        </p:nvSpPr>
        <p:spPr>
          <a:xfrm>
            <a:off x="118150" y="3213135"/>
            <a:ext cx="907929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zh-CN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即使又晒干了，也不会再挺直，这是因为用火烤使它弯曲成这样了</a:t>
            </a:r>
            <a:endParaRPr lang="zh-CN" altLang="en-US" dirty="0"/>
          </a:p>
        </p:txBody>
      </p:sp>
      <p:sp>
        <p:nvSpPr>
          <p:cNvPr id="15" name="矩形 14"/>
          <p:cNvSpPr/>
          <p:nvPr/>
        </p:nvSpPr>
        <p:spPr>
          <a:xfrm>
            <a:off x="10199531" y="3111368"/>
            <a:ext cx="80021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zh-CN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所以</a:t>
            </a:r>
            <a:endParaRPr lang="zh-CN" altLang="en-US" dirty="0"/>
          </a:p>
        </p:txBody>
      </p:sp>
      <p:sp>
        <p:nvSpPr>
          <p:cNvPr id="16" name="矩形 15"/>
          <p:cNvSpPr/>
          <p:nvPr/>
        </p:nvSpPr>
        <p:spPr>
          <a:xfrm>
            <a:off x="3718356" y="3582363"/>
            <a:ext cx="172354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zh-CN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接近，靠近</a:t>
            </a:r>
            <a:endParaRPr lang="zh-CN" altLang="en-US" dirty="0"/>
          </a:p>
        </p:txBody>
      </p:sp>
      <p:sp>
        <p:nvSpPr>
          <p:cNvPr id="17" name="矩形 16"/>
          <p:cNvSpPr/>
          <p:nvPr/>
        </p:nvSpPr>
        <p:spPr>
          <a:xfrm>
            <a:off x="6094675" y="3579398"/>
            <a:ext cx="110799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zh-CN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磨刀石</a:t>
            </a:r>
            <a:endParaRPr lang="zh-CN" altLang="en-US" dirty="0"/>
          </a:p>
        </p:txBody>
      </p:sp>
      <p:sp>
        <p:nvSpPr>
          <p:cNvPr id="18" name="矩形 17"/>
          <p:cNvSpPr/>
          <p:nvPr/>
        </p:nvSpPr>
        <p:spPr>
          <a:xfrm>
            <a:off x="10829695" y="3622104"/>
            <a:ext cx="80021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zh-CN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每天</a:t>
            </a:r>
            <a:endParaRPr lang="zh-CN" altLang="en-US" dirty="0"/>
          </a:p>
        </p:txBody>
      </p:sp>
      <p:sp>
        <p:nvSpPr>
          <p:cNvPr id="20" name="矩形 19"/>
          <p:cNvSpPr/>
          <p:nvPr/>
        </p:nvSpPr>
        <p:spPr>
          <a:xfrm>
            <a:off x="2422525" y="4024630"/>
            <a:ext cx="1895475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zh-CN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检查、省察</a:t>
            </a:r>
            <a:endParaRPr lang="zh-CN" altLang="en-US" dirty="0"/>
          </a:p>
        </p:txBody>
      </p:sp>
      <p:sp>
        <p:nvSpPr>
          <p:cNvPr id="21" name="矩形 20"/>
          <p:cNvSpPr/>
          <p:nvPr/>
        </p:nvSpPr>
        <p:spPr>
          <a:xfrm>
            <a:off x="5374471" y="4083748"/>
            <a:ext cx="203132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zh-CN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相当于</a:t>
            </a:r>
            <a:r>
              <a:rPr lang="zh-CN" altLang="zh-CN" dirty="0">
                <a:solidFill>
                  <a:srgbClr val="FF0000"/>
                </a:solidFill>
                <a:cs typeface="Times New Roman" panose="02020603050405020304"/>
              </a:rPr>
              <a:t>“</a:t>
            </a:r>
            <a:r>
              <a:rPr lang="zh-CN" altLang="zh-CN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于</a:t>
            </a:r>
            <a:r>
              <a:rPr lang="zh-CN" altLang="zh-CN" dirty="0">
                <a:solidFill>
                  <a:srgbClr val="FF0000"/>
                </a:solidFill>
                <a:cs typeface="Times New Roman" panose="02020603050405020304"/>
              </a:rPr>
              <a:t>”</a:t>
            </a:r>
            <a:endParaRPr lang="zh-CN" altLang="en-US" dirty="0"/>
          </a:p>
        </p:txBody>
      </p:sp>
      <p:sp>
        <p:nvSpPr>
          <p:cNvPr id="22" name="矩形 21"/>
          <p:cNvSpPr/>
          <p:nvPr/>
        </p:nvSpPr>
        <p:spPr>
          <a:xfrm>
            <a:off x="9046632" y="4026272"/>
            <a:ext cx="233910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zh-CN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同</a:t>
            </a:r>
            <a:r>
              <a:rPr lang="zh-CN" altLang="zh-CN" dirty="0">
                <a:solidFill>
                  <a:srgbClr val="FF0000"/>
                </a:solidFill>
                <a:cs typeface="Times New Roman" panose="02020603050405020304"/>
              </a:rPr>
              <a:t>“</a:t>
            </a:r>
            <a:r>
              <a:rPr lang="zh-CN" altLang="zh-CN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智</a:t>
            </a:r>
            <a:r>
              <a:rPr lang="zh-CN" altLang="zh-CN" dirty="0">
                <a:solidFill>
                  <a:srgbClr val="FF0000"/>
                </a:solidFill>
                <a:cs typeface="Times New Roman" panose="02020603050405020304"/>
              </a:rPr>
              <a:t>”</a:t>
            </a:r>
            <a:r>
              <a:rPr lang="zh-CN" altLang="zh-CN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，见识</a:t>
            </a:r>
            <a:endParaRPr lang="zh-CN" altLang="en-US" dirty="0"/>
          </a:p>
        </p:txBody>
      </p:sp>
      <p:pic>
        <p:nvPicPr>
          <p:cNvPr id="23" name="图片 22" descr="E:\2023课件制作\师说\新高考一轮\24新一轮语文书（成书XH-1）\车柔.tif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42678" y="2421682"/>
            <a:ext cx="346769" cy="320527"/>
          </a:xfrm>
          <a:prstGeom prst="rect">
            <a:avLst/>
          </a:prstGeom>
          <a:noFill/>
          <a:ln>
            <a:noFill/>
          </a:ln>
        </p:spPr>
      </p:pic>
      <p:pic>
        <p:nvPicPr>
          <p:cNvPr id="24" name="图片 23" descr="E:\2023课件制作\师说\新高考一轮\24新一轮语文书（成书XH-1）\车柔.tif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70900" y="2840355"/>
            <a:ext cx="442595" cy="3206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4" grpId="0"/>
      <p:bldP spid="4" grpId="1"/>
      <p:bldP spid="5" grpId="0"/>
      <p:bldP spid="5" grpId="1"/>
      <p:bldP spid="6" grpId="0"/>
      <p:bldP spid="6" grpId="1"/>
      <p:bldP spid="7" grpId="0"/>
      <p:bldP spid="7" grpId="1"/>
      <p:bldP spid="8" grpId="0"/>
      <p:bldP spid="8" grpId="1"/>
      <p:bldP spid="9" grpId="0"/>
      <p:bldP spid="9" grpId="1"/>
      <p:bldP spid="10" grpId="0"/>
      <p:bldP spid="10" grpId="1"/>
      <p:bldP spid="11" grpId="0"/>
      <p:bldP spid="11" grpId="1"/>
      <p:bldP spid="12" grpId="0"/>
      <p:bldP spid="12" grpId="1"/>
      <p:bldP spid="13" grpId="0"/>
      <p:bldP spid="13" grpId="1"/>
      <p:bldP spid="14" grpId="0"/>
      <p:bldP spid="14" grpId="1"/>
      <p:bldP spid="15" grpId="0"/>
      <p:bldP spid="15" grpId="1"/>
      <p:bldP spid="16" grpId="0"/>
      <p:bldP spid="16" grpId="1"/>
      <p:bldP spid="17" grpId="0"/>
      <p:bldP spid="17" grpId="1"/>
      <p:bldP spid="18" grpId="0"/>
      <p:bldP spid="18" grpId="1"/>
      <p:bldP spid="20" grpId="0"/>
      <p:bldP spid="20" grpId="1"/>
      <p:bldP spid="21" grpId="0"/>
      <p:bldP spid="21" grpId="1"/>
      <p:bldP spid="22" grpId="0"/>
      <p:bldP spid="22" grpId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extBox 18"/>
          <p:cNvSpPr txBox="1"/>
          <p:nvPr/>
        </p:nvSpPr>
        <p:spPr>
          <a:xfrm>
            <a:off x="612000" y="620688"/>
            <a:ext cx="10944000" cy="554541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lvl="0" indent="266700"/>
            <a:r>
              <a:rPr lang="en-US" altLang="zh-CN" sz="2800" kern="100" dirty="0">
                <a:solidFill>
                  <a:prstClr val="black"/>
                </a:solidFill>
                <a:latin typeface="宋体" panose="02010600030101010101" pitchFamily="2" charset="-122"/>
                <a:cs typeface="Times New Roman" panose="02020603050405020304"/>
              </a:rPr>
              <a:t>③</a:t>
            </a:r>
            <a:r>
              <a:rPr lang="zh-CN" altLang="zh-CN" sz="2800" kern="100" dirty="0">
                <a:solidFill>
                  <a:prstClr val="black"/>
                </a:solidFill>
                <a:latin typeface="Times New Roman" panose="02020603050405020304"/>
                <a:cs typeface="Times New Roman" panose="02020603050405020304"/>
              </a:rPr>
              <a:t>吾尝终日</a:t>
            </a:r>
            <a:r>
              <a:rPr lang="zh-CN" altLang="zh-CN" sz="2800" kern="100" dirty="0">
                <a:solidFill>
                  <a:srgbClr val="0000FF"/>
                </a:solidFill>
                <a:latin typeface="Times New Roman" panose="02020603050405020304"/>
                <a:cs typeface="Times New Roman" panose="02020603050405020304"/>
              </a:rPr>
              <a:t>而</a:t>
            </a:r>
            <a:r>
              <a:rPr lang="en-US" altLang="zh-CN" sz="2800" kern="100" dirty="0">
                <a:solidFill>
                  <a:prstClr val="black"/>
                </a:solidFill>
                <a:latin typeface="Times New Roman" panose="02020603050405020304"/>
                <a:cs typeface="Courier New" panose="02070309020205020404"/>
              </a:rPr>
              <a:t>(</a:t>
            </a:r>
            <a:r>
              <a:rPr lang="zh-CN" altLang="zh-CN" sz="2800" u="dotted" kern="100" dirty="0">
                <a:solidFill>
                  <a:prstClr val="black"/>
                </a:solidFill>
                <a:latin typeface="Times New Roman" panose="02020603050405020304"/>
                <a:cs typeface="Times New Roman" panose="02020603050405020304"/>
              </a:rPr>
              <a:t>　　　　</a:t>
            </a:r>
            <a:r>
              <a:rPr lang="en-US" altLang="zh-CN" sz="2800" kern="100" dirty="0">
                <a:solidFill>
                  <a:prstClr val="black"/>
                </a:solidFill>
                <a:latin typeface="Times New Roman" panose="02020603050405020304"/>
                <a:cs typeface="Courier New" panose="02070309020205020404"/>
              </a:rPr>
              <a:t>)</a:t>
            </a:r>
            <a:r>
              <a:rPr lang="zh-CN" altLang="zh-CN" sz="2800" kern="100" dirty="0">
                <a:solidFill>
                  <a:prstClr val="black"/>
                </a:solidFill>
                <a:latin typeface="Times New Roman" panose="02020603050405020304"/>
                <a:cs typeface="Times New Roman" panose="02020603050405020304"/>
              </a:rPr>
              <a:t>思矣，不如须臾之所学也；吾</a:t>
            </a:r>
            <a:r>
              <a:rPr lang="zh-CN" altLang="zh-CN" sz="2800" kern="100" dirty="0">
                <a:solidFill>
                  <a:srgbClr val="0000FF"/>
                </a:solidFill>
                <a:latin typeface="Times New Roman" panose="02020603050405020304"/>
                <a:cs typeface="Times New Roman" panose="02020603050405020304"/>
              </a:rPr>
              <a:t>尝</a:t>
            </a:r>
            <a:r>
              <a:rPr lang="en-US" altLang="zh-CN" sz="2800" kern="100" dirty="0">
                <a:solidFill>
                  <a:prstClr val="black"/>
                </a:solidFill>
                <a:latin typeface="Times New Roman" panose="02020603050405020304"/>
                <a:cs typeface="Courier New" panose="02070309020205020404"/>
              </a:rPr>
              <a:t>(</a:t>
            </a:r>
            <a:r>
              <a:rPr lang="zh-CN" altLang="zh-CN" sz="2800" u="dotted" kern="100" dirty="0">
                <a:solidFill>
                  <a:prstClr val="black"/>
                </a:solidFill>
                <a:latin typeface="Times New Roman" panose="02020603050405020304"/>
                <a:cs typeface="Times New Roman" panose="02020603050405020304"/>
              </a:rPr>
              <a:t>　　　　</a:t>
            </a:r>
            <a:r>
              <a:rPr lang="en-US" altLang="zh-CN" sz="2800" kern="100" dirty="0">
                <a:solidFill>
                  <a:prstClr val="black"/>
                </a:solidFill>
                <a:latin typeface="Times New Roman" panose="02020603050405020304"/>
                <a:cs typeface="Courier New" panose="02070309020205020404"/>
              </a:rPr>
              <a:t>)</a:t>
            </a:r>
            <a:r>
              <a:rPr lang="zh-CN" altLang="zh-CN" sz="2800" kern="100" dirty="0">
                <a:solidFill>
                  <a:srgbClr val="0000FF"/>
                </a:solidFill>
                <a:latin typeface="Times New Roman" panose="02020603050405020304"/>
                <a:cs typeface="Times New Roman" panose="02020603050405020304"/>
              </a:rPr>
              <a:t>跂</a:t>
            </a:r>
            <a:r>
              <a:rPr lang="en-US" altLang="zh-CN" sz="2800" kern="100" dirty="0">
                <a:solidFill>
                  <a:prstClr val="black"/>
                </a:solidFill>
                <a:latin typeface="Times New Roman" panose="02020603050405020304"/>
                <a:cs typeface="Courier New" panose="02070309020205020404"/>
              </a:rPr>
              <a:t>(</a:t>
            </a:r>
            <a:r>
              <a:rPr lang="zh-CN" altLang="zh-CN" sz="2800" u="dotted" kern="100" dirty="0">
                <a:solidFill>
                  <a:prstClr val="black"/>
                </a:solidFill>
                <a:latin typeface="Times New Roman" panose="02020603050405020304"/>
                <a:cs typeface="Times New Roman" panose="02020603050405020304"/>
              </a:rPr>
              <a:t>　　　</a:t>
            </a:r>
            <a:r>
              <a:rPr lang="en-US" altLang="zh-CN" sz="2800" u="dotted" kern="100" dirty="0" smtClean="0">
                <a:solidFill>
                  <a:prstClr val="black"/>
                </a:solidFill>
                <a:latin typeface="Times New Roman" panose="02020603050405020304"/>
                <a:cs typeface="Times New Roman" panose="02020603050405020304"/>
              </a:rPr>
              <a:t>   </a:t>
            </a:r>
            <a:r>
              <a:rPr lang="zh-CN" altLang="zh-CN" sz="2800" u="dotted" kern="100" dirty="0">
                <a:solidFill>
                  <a:prstClr val="black"/>
                </a:solidFill>
                <a:latin typeface="Times New Roman" panose="02020603050405020304"/>
                <a:cs typeface="Times New Roman" panose="02020603050405020304"/>
              </a:rPr>
              <a:t>　</a:t>
            </a:r>
            <a:r>
              <a:rPr lang="en-US" altLang="zh-CN" sz="2800" kern="100" dirty="0">
                <a:solidFill>
                  <a:prstClr val="black"/>
                </a:solidFill>
                <a:latin typeface="Times New Roman" panose="02020603050405020304"/>
                <a:cs typeface="Courier New" panose="02070309020205020404"/>
              </a:rPr>
              <a:t>)</a:t>
            </a:r>
            <a:r>
              <a:rPr lang="zh-CN" altLang="zh-CN" sz="2800" kern="100" dirty="0">
                <a:solidFill>
                  <a:prstClr val="black"/>
                </a:solidFill>
                <a:latin typeface="Times New Roman" panose="02020603050405020304"/>
                <a:cs typeface="Times New Roman" panose="02020603050405020304"/>
              </a:rPr>
              <a:t>而望矣，不如登高之博见也。登高而招，臂非加长也，</a:t>
            </a:r>
            <a:r>
              <a:rPr lang="zh-CN" altLang="zh-CN" sz="2800" kern="100" dirty="0">
                <a:solidFill>
                  <a:srgbClr val="0000FF"/>
                </a:solidFill>
                <a:latin typeface="Times New Roman" panose="02020603050405020304"/>
                <a:cs typeface="Times New Roman" panose="02020603050405020304"/>
              </a:rPr>
              <a:t>而</a:t>
            </a:r>
            <a:r>
              <a:rPr lang="en-US" altLang="zh-CN" sz="2800" kern="100" dirty="0">
                <a:solidFill>
                  <a:prstClr val="black"/>
                </a:solidFill>
                <a:latin typeface="Times New Roman" panose="02020603050405020304"/>
                <a:cs typeface="Courier New" panose="02070309020205020404"/>
              </a:rPr>
              <a:t>(</a:t>
            </a:r>
            <a:r>
              <a:rPr lang="zh-CN" altLang="zh-CN" sz="2800" u="dotted" kern="100" dirty="0">
                <a:solidFill>
                  <a:prstClr val="black"/>
                </a:solidFill>
                <a:latin typeface="Times New Roman" panose="02020603050405020304"/>
                <a:cs typeface="Times New Roman" panose="02020603050405020304"/>
              </a:rPr>
              <a:t>　　　　</a:t>
            </a:r>
            <a:r>
              <a:rPr lang="en-US" altLang="zh-CN" sz="2800" kern="100" dirty="0">
                <a:solidFill>
                  <a:prstClr val="black"/>
                </a:solidFill>
                <a:latin typeface="Times New Roman" panose="02020603050405020304"/>
                <a:cs typeface="Courier New" panose="02070309020205020404"/>
              </a:rPr>
              <a:t>)</a:t>
            </a:r>
            <a:r>
              <a:rPr lang="zh-CN" altLang="zh-CN" sz="2800" kern="100" dirty="0">
                <a:solidFill>
                  <a:prstClr val="black"/>
                </a:solidFill>
                <a:latin typeface="Times New Roman" panose="02020603050405020304"/>
                <a:cs typeface="Times New Roman" panose="02020603050405020304"/>
              </a:rPr>
              <a:t>见者远；顺风而呼，声非加疾</a:t>
            </a:r>
            <a:r>
              <a:rPr lang="en-US" altLang="zh-CN" sz="2800" kern="100" dirty="0">
                <a:solidFill>
                  <a:prstClr val="black"/>
                </a:solidFill>
                <a:latin typeface="Times New Roman" panose="02020603050405020304"/>
                <a:cs typeface="Courier New" panose="02070309020205020404"/>
              </a:rPr>
              <a:t>(</a:t>
            </a:r>
            <a:r>
              <a:rPr lang="zh-CN" altLang="zh-CN" sz="2800" u="dotted" kern="100" dirty="0">
                <a:solidFill>
                  <a:prstClr val="black"/>
                </a:solidFill>
                <a:latin typeface="Times New Roman" panose="02020603050405020304"/>
                <a:cs typeface="Times New Roman" panose="02020603050405020304"/>
              </a:rPr>
              <a:t>　　　　</a:t>
            </a:r>
            <a:r>
              <a:rPr lang="en-US" altLang="zh-CN" sz="2800" kern="100" dirty="0">
                <a:solidFill>
                  <a:prstClr val="black"/>
                </a:solidFill>
                <a:latin typeface="Times New Roman" panose="02020603050405020304"/>
                <a:cs typeface="Courier New" panose="02070309020205020404"/>
              </a:rPr>
              <a:t>)</a:t>
            </a:r>
            <a:r>
              <a:rPr lang="zh-CN" altLang="zh-CN" sz="2800" kern="100" dirty="0">
                <a:solidFill>
                  <a:prstClr val="black"/>
                </a:solidFill>
                <a:latin typeface="Times New Roman" panose="02020603050405020304"/>
                <a:cs typeface="Times New Roman" panose="02020603050405020304"/>
              </a:rPr>
              <a:t>也，而闻者彰。</a:t>
            </a:r>
            <a:r>
              <a:rPr lang="zh-CN" altLang="zh-CN" sz="2800" kern="100" dirty="0">
                <a:solidFill>
                  <a:srgbClr val="0000FF"/>
                </a:solidFill>
                <a:latin typeface="Times New Roman" panose="02020603050405020304"/>
                <a:cs typeface="Times New Roman" panose="02020603050405020304"/>
              </a:rPr>
              <a:t>假</a:t>
            </a:r>
            <a:r>
              <a:rPr lang="en-US" altLang="zh-CN" sz="2800" kern="100" dirty="0">
                <a:solidFill>
                  <a:prstClr val="black"/>
                </a:solidFill>
                <a:latin typeface="Times New Roman" panose="02020603050405020304"/>
                <a:cs typeface="Courier New" panose="02070309020205020404"/>
              </a:rPr>
              <a:t>(</a:t>
            </a:r>
            <a:r>
              <a:rPr lang="zh-CN" altLang="zh-CN" sz="2800" u="dotted" kern="100" dirty="0">
                <a:solidFill>
                  <a:prstClr val="black"/>
                </a:solidFill>
                <a:latin typeface="Times New Roman" panose="02020603050405020304"/>
                <a:cs typeface="Times New Roman" panose="02020603050405020304"/>
              </a:rPr>
              <a:t>　　　</a:t>
            </a:r>
            <a:r>
              <a:rPr lang="en-US" altLang="zh-CN" sz="2800" u="dotted" kern="100" dirty="0" smtClean="0">
                <a:solidFill>
                  <a:prstClr val="black"/>
                </a:solidFill>
                <a:latin typeface="Times New Roman" panose="02020603050405020304"/>
                <a:cs typeface="Times New Roman" panose="02020603050405020304"/>
              </a:rPr>
              <a:t>  </a:t>
            </a:r>
            <a:r>
              <a:rPr lang="zh-CN" altLang="zh-CN" sz="2800" u="dotted" kern="100" dirty="0">
                <a:solidFill>
                  <a:prstClr val="black"/>
                </a:solidFill>
                <a:latin typeface="Times New Roman" panose="02020603050405020304"/>
                <a:cs typeface="Times New Roman" panose="02020603050405020304"/>
              </a:rPr>
              <a:t>　</a:t>
            </a:r>
            <a:r>
              <a:rPr lang="en-US" altLang="zh-CN" sz="2800" kern="100" dirty="0">
                <a:solidFill>
                  <a:prstClr val="black"/>
                </a:solidFill>
                <a:latin typeface="Times New Roman" panose="02020603050405020304"/>
                <a:cs typeface="Courier New" panose="02070309020205020404"/>
              </a:rPr>
              <a:t>)</a:t>
            </a:r>
            <a:r>
              <a:rPr lang="zh-CN" altLang="zh-CN" sz="2800" kern="100" dirty="0">
                <a:solidFill>
                  <a:prstClr val="black"/>
                </a:solidFill>
                <a:latin typeface="Times New Roman" panose="02020603050405020304"/>
                <a:cs typeface="Times New Roman" panose="02020603050405020304"/>
              </a:rPr>
              <a:t>舆马者，非</a:t>
            </a:r>
            <a:r>
              <a:rPr lang="zh-CN" altLang="zh-CN" sz="2800" kern="100" dirty="0">
                <a:solidFill>
                  <a:srgbClr val="0000FF"/>
                </a:solidFill>
                <a:latin typeface="Times New Roman" panose="02020603050405020304"/>
                <a:cs typeface="Times New Roman" panose="02020603050405020304"/>
              </a:rPr>
              <a:t>利足</a:t>
            </a:r>
            <a:r>
              <a:rPr lang="en-US" altLang="zh-CN" sz="2800" kern="100" dirty="0">
                <a:solidFill>
                  <a:prstClr val="black"/>
                </a:solidFill>
                <a:latin typeface="Times New Roman" panose="02020603050405020304"/>
                <a:cs typeface="Courier New" panose="02070309020205020404"/>
              </a:rPr>
              <a:t>(</a:t>
            </a:r>
            <a:r>
              <a:rPr lang="zh-CN" altLang="zh-CN" sz="2800" u="dotted" kern="100" dirty="0">
                <a:solidFill>
                  <a:prstClr val="black"/>
                </a:solidFill>
                <a:latin typeface="Times New Roman" panose="02020603050405020304"/>
                <a:cs typeface="Times New Roman" panose="02020603050405020304"/>
              </a:rPr>
              <a:t>　　　　</a:t>
            </a:r>
            <a:r>
              <a:rPr lang="en-US" altLang="zh-CN" sz="2800" kern="100" dirty="0">
                <a:solidFill>
                  <a:prstClr val="black"/>
                </a:solidFill>
                <a:latin typeface="Times New Roman" panose="02020603050405020304"/>
                <a:cs typeface="Courier New" panose="02070309020205020404"/>
              </a:rPr>
              <a:t>)</a:t>
            </a:r>
            <a:r>
              <a:rPr lang="zh-CN" altLang="zh-CN" sz="2800" kern="100" dirty="0">
                <a:solidFill>
                  <a:prstClr val="black"/>
                </a:solidFill>
                <a:latin typeface="Times New Roman" panose="02020603050405020304"/>
                <a:cs typeface="Times New Roman" panose="02020603050405020304"/>
              </a:rPr>
              <a:t>也，而</a:t>
            </a:r>
            <a:r>
              <a:rPr lang="zh-CN" altLang="zh-CN" sz="2800" kern="100" dirty="0">
                <a:solidFill>
                  <a:srgbClr val="0000FF"/>
                </a:solidFill>
                <a:latin typeface="Times New Roman" panose="02020603050405020304"/>
                <a:cs typeface="Times New Roman" panose="02020603050405020304"/>
              </a:rPr>
              <a:t>致</a:t>
            </a:r>
            <a:r>
              <a:rPr lang="en-US" altLang="zh-CN" sz="2800" kern="100" dirty="0">
                <a:solidFill>
                  <a:prstClr val="black"/>
                </a:solidFill>
                <a:latin typeface="Times New Roman" panose="02020603050405020304"/>
                <a:cs typeface="Courier New" panose="02070309020205020404"/>
              </a:rPr>
              <a:t>(</a:t>
            </a:r>
            <a:r>
              <a:rPr lang="en-US" altLang="zh-CN" sz="2800" u="dotted" kern="100" dirty="0">
                <a:solidFill>
                  <a:prstClr val="black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lang="zh-CN" altLang="zh-CN" sz="2800" u="dotted" kern="100" dirty="0">
                <a:solidFill>
                  <a:prstClr val="black"/>
                </a:solidFill>
                <a:latin typeface="Times New Roman" panose="02020603050405020304"/>
                <a:cs typeface="Times New Roman" panose="02020603050405020304"/>
              </a:rPr>
              <a:t>　　　</a:t>
            </a:r>
            <a:r>
              <a:rPr lang="en-US" altLang="zh-CN" sz="2800" kern="100" dirty="0">
                <a:solidFill>
                  <a:prstClr val="black"/>
                </a:solidFill>
                <a:latin typeface="Times New Roman" panose="02020603050405020304"/>
                <a:cs typeface="Courier New" panose="02070309020205020404"/>
              </a:rPr>
              <a:t>)</a:t>
            </a:r>
            <a:r>
              <a:rPr lang="zh-CN" altLang="zh-CN" sz="2800" kern="100" dirty="0">
                <a:solidFill>
                  <a:prstClr val="black"/>
                </a:solidFill>
                <a:latin typeface="Times New Roman" panose="02020603050405020304"/>
                <a:cs typeface="Times New Roman" panose="02020603050405020304"/>
              </a:rPr>
              <a:t>千里；假舟楫者，非</a:t>
            </a:r>
            <a:r>
              <a:rPr lang="zh-CN" altLang="zh-CN" sz="2800" kern="100" dirty="0">
                <a:solidFill>
                  <a:srgbClr val="0000FF"/>
                </a:solidFill>
                <a:latin typeface="Times New Roman" panose="02020603050405020304"/>
                <a:cs typeface="Times New Roman" panose="02020603050405020304"/>
              </a:rPr>
              <a:t>能水</a:t>
            </a:r>
            <a:r>
              <a:rPr lang="en-US" altLang="zh-CN" sz="2800" kern="100" dirty="0">
                <a:solidFill>
                  <a:prstClr val="black"/>
                </a:solidFill>
                <a:latin typeface="Times New Roman" panose="02020603050405020304"/>
                <a:cs typeface="Courier New" panose="02070309020205020404"/>
              </a:rPr>
              <a:t>(</a:t>
            </a:r>
            <a:r>
              <a:rPr lang="zh-CN" altLang="zh-CN" sz="2800" u="dotted" kern="100" dirty="0">
                <a:solidFill>
                  <a:prstClr val="black"/>
                </a:solidFill>
                <a:latin typeface="Times New Roman" panose="02020603050405020304"/>
                <a:cs typeface="Times New Roman" panose="02020603050405020304"/>
              </a:rPr>
              <a:t>　　　　</a:t>
            </a:r>
            <a:r>
              <a:rPr lang="en-US" altLang="zh-CN" sz="2800" kern="100" dirty="0">
                <a:solidFill>
                  <a:prstClr val="black"/>
                </a:solidFill>
                <a:latin typeface="Times New Roman" panose="02020603050405020304"/>
                <a:cs typeface="Courier New" panose="02070309020205020404"/>
              </a:rPr>
              <a:t>)</a:t>
            </a:r>
            <a:r>
              <a:rPr lang="zh-CN" altLang="zh-CN" sz="2800" kern="100" dirty="0">
                <a:solidFill>
                  <a:prstClr val="black"/>
                </a:solidFill>
                <a:latin typeface="Times New Roman" panose="02020603050405020304"/>
                <a:cs typeface="Times New Roman" panose="02020603050405020304"/>
              </a:rPr>
              <a:t>也，而</a:t>
            </a:r>
            <a:r>
              <a:rPr lang="zh-CN" altLang="zh-CN" sz="2800" kern="100" dirty="0">
                <a:solidFill>
                  <a:srgbClr val="0000FF"/>
                </a:solidFill>
                <a:latin typeface="Times New Roman" panose="02020603050405020304"/>
                <a:cs typeface="Times New Roman" panose="02020603050405020304"/>
              </a:rPr>
              <a:t>绝</a:t>
            </a:r>
            <a:r>
              <a:rPr lang="en-US" altLang="zh-CN" sz="2800" kern="100" dirty="0">
                <a:solidFill>
                  <a:prstClr val="black"/>
                </a:solidFill>
                <a:latin typeface="Times New Roman" panose="02020603050405020304"/>
                <a:cs typeface="Courier New" panose="02070309020205020404"/>
              </a:rPr>
              <a:t>(</a:t>
            </a:r>
            <a:r>
              <a:rPr lang="en-US" altLang="zh-CN" sz="2800" u="dotted" kern="100" dirty="0">
                <a:solidFill>
                  <a:prstClr val="black"/>
                </a:solidFill>
                <a:latin typeface="Times New Roman" panose="02020603050405020304"/>
                <a:cs typeface="Times New Roman" panose="02020603050405020304"/>
              </a:rPr>
              <a:t>  </a:t>
            </a:r>
            <a:r>
              <a:rPr lang="zh-CN" altLang="zh-CN" sz="2800" u="dotted" kern="100" dirty="0">
                <a:solidFill>
                  <a:prstClr val="black"/>
                </a:solidFill>
                <a:latin typeface="Times New Roman" panose="02020603050405020304"/>
                <a:cs typeface="Times New Roman" panose="02020603050405020304"/>
              </a:rPr>
              <a:t>　　</a:t>
            </a:r>
            <a:r>
              <a:rPr lang="en-US" altLang="zh-CN" sz="2800" kern="100" dirty="0">
                <a:solidFill>
                  <a:prstClr val="black"/>
                </a:solidFill>
                <a:latin typeface="Times New Roman" panose="02020603050405020304"/>
                <a:cs typeface="Courier New" panose="02070309020205020404"/>
              </a:rPr>
              <a:t>)</a:t>
            </a:r>
            <a:r>
              <a:rPr lang="zh-CN" altLang="zh-CN" sz="2800" kern="100" dirty="0">
                <a:solidFill>
                  <a:prstClr val="black"/>
                </a:solidFill>
                <a:latin typeface="Times New Roman" panose="02020603050405020304"/>
                <a:cs typeface="Times New Roman" panose="02020603050405020304"/>
              </a:rPr>
              <a:t>江河。君子</a:t>
            </a:r>
            <a:r>
              <a:rPr lang="zh-CN" altLang="zh-CN" sz="2800" kern="100" dirty="0">
                <a:solidFill>
                  <a:srgbClr val="0000FF"/>
                </a:solidFill>
                <a:latin typeface="Times New Roman" panose="02020603050405020304"/>
                <a:cs typeface="Times New Roman" panose="02020603050405020304"/>
              </a:rPr>
              <a:t>生</a:t>
            </a:r>
            <a:r>
              <a:rPr lang="en-US" altLang="zh-CN" sz="2800" kern="100" dirty="0">
                <a:solidFill>
                  <a:prstClr val="black"/>
                </a:solidFill>
                <a:latin typeface="Times New Roman" panose="02020603050405020304"/>
                <a:cs typeface="Courier New" panose="02070309020205020404"/>
              </a:rPr>
              <a:t>(</a:t>
            </a:r>
            <a:r>
              <a:rPr lang="zh-CN" altLang="zh-CN" sz="2800" u="dotted" kern="100" dirty="0">
                <a:solidFill>
                  <a:prstClr val="black"/>
                </a:solidFill>
                <a:latin typeface="Times New Roman" panose="02020603050405020304"/>
                <a:cs typeface="Times New Roman" panose="02020603050405020304"/>
              </a:rPr>
              <a:t>　　　</a:t>
            </a:r>
            <a:r>
              <a:rPr lang="en-US" altLang="zh-CN" sz="2800" u="dotted" kern="100" dirty="0" smtClean="0">
                <a:solidFill>
                  <a:prstClr val="black"/>
                </a:solidFill>
                <a:latin typeface="Times New Roman" panose="02020603050405020304"/>
                <a:cs typeface="Times New Roman" panose="02020603050405020304"/>
              </a:rPr>
              <a:t>          </a:t>
            </a:r>
            <a:r>
              <a:rPr lang="zh-CN" altLang="zh-CN" sz="2800" u="dotted" kern="100" dirty="0">
                <a:solidFill>
                  <a:prstClr val="black"/>
                </a:solidFill>
                <a:latin typeface="Times New Roman" panose="02020603050405020304"/>
                <a:cs typeface="Times New Roman" panose="02020603050405020304"/>
              </a:rPr>
              <a:t>　</a:t>
            </a:r>
            <a:r>
              <a:rPr lang="en-US" altLang="zh-CN" sz="2800" kern="100" dirty="0">
                <a:solidFill>
                  <a:prstClr val="black"/>
                </a:solidFill>
                <a:latin typeface="Times New Roman" panose="02020603050405020304"/>
                <a:cs typeface="Courier New" panose="02070309020205020404"/>
              </a:rPr>
              <a:t>)</a:t>
            </a:r>
            <a:r>
              <a:rPr lang="zh-CN" altLang="zh-CN" sz="2800" kern="100" dirty="0">
                <a:solidFill>
                  <a:prstClr val="black"/>
                </a:solidFill>
                <a:latin typeface="Times New Roman" panose="02020603050405020304"/>
                <a:cs typeface="Times New Roman" panose="02020603050405020304"/>
              </a:rPr>
              <a:t>非异也，善假于物也</a:t>
            </a:r>
            <a:r>
              <a:rPr lang="zh-CN" altLang="zh-CN" sz="2800" kern="100" dirty="0" smtClean="0">
                <a:solidFill>
                  <a:prstClr val="black"/>
                </a:solidFill>
                <a:latin typeface="Times New Roman" panose="02020603050405020304"/>
                <a:cs typeface="Times New Roman" panose="02020603050405020304"/>
              </a:rPr>
              <a:t>。</a:t>
            </a:r>
            <a:endParaRPr lang="zh-CN" altLang="zh-CN" sz="2800" kern="100" dirty="0">
              <a:solidFill>
                <a:prstClr val="black"/>
              </a:solidFill>
              <a:latin typeface="宋体" panose="02010600030101010101" pitchFamily="2" charset="-122"/>
              <a:cs typeface="Courier New" panose="02070309020205020404"/>
            </a:endParaRPr>
          </a:p>
        </p:txBody>
      </p:sp>
      <p:pic>
        <p:nvPicPr>
          <p:cNvPr id="3" name="Picture 3" descr="C:\Users\Administrator\Desktop\图片2.png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78243" y="6319663"/>
            <a:ext cx="817563" cy="4937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矩形 1"/>
          <p:cNvSpPr/>
          <p:nvPr/>
        </p:nvSpPr>
        <p:spPr>
          <a:xfrm>
            <a:off x="3333544" y="665983"/>
            <a:ext cx="110799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zh-CN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表修饰</a:t>
            </a:r>
            <a:endParaRPr lang="zh-CN" altLang="en-US" dirty="0"/>
          </a:p>
        </p:txBody>
      </p:sp>
      <p:sp>
        <p:nvSpPr>
          <p:cNvPr id="4" name="矩形 3"/>
          <p:cNvSpPr/>
          <p:nvPr/>
        </p:nvSpPr>
        <p:spPr>
          <a:xfrm>
            <a:off x="10127654" y="665982"/>
            <a:ext cx="80021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zh-CN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曾经</a:t>
            </a:r>
            <a:endParaRPr lang="zh-CN" altLang="en-US" dirty="0"/>
          </a:p>
        </p:txBody>
      </p:sp>
      <p:sp>
        <p:nvSpPr>
          <p:cNvPr id="5" name="矩形 4"/>
          <p:cNvSpPr/>
          <p:nvPr/>
        </p:nvSpPr>
        <p:spPr>
          <a:xfrm>
            <a:off x="1144215" y="1088014"/>
            <a:ext cx="172354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zh-CN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踮起脚后跟</a:t>
            </a:r>
            <a:endParaRPr lang="zh-CN" altLang="en-US" dirty="0"/>
          </a:p>
        </p:txBody>
      </p:sp>
      <p:sp>
        <p:nvSpPr>
          <p:cNvPr id="6" name="矩形 5"/>
          <p:cNvSpPr/>
          <p:nvPr/>
        </p:nvSpPr>
        <p:spPr>
          <a:xfrm>
            <a:off x="1157426" y="1510045"/>
            <a:ext cx="141577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zh-CN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但是，却</a:t>
            </a:r>
            <a:endParaRPr lang="zh-CN" altLang="en-US" dirty="0"/>
          </a:p>
        </p:txBody>
      </p:sp>
      <p:sp>
        <p:nvSpPr>
          <p:cNvPr id="7" name="矩形 6"/>
          <p:cNvSpPr/>
          <p:nvPr/>
        </p:nvSpPr>
        <p:spPr>
          <a:xfrm>
            <a:off x="7760496" y="1518837"/>
            <a:ext cx="80021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zh-CN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劲疾</a:t>
            </a:r>
            <a:endParaRPr lang="zh-CN" altLang="en-US" dirty="0"/>
          </a:p>
        </p:txBody>
      </p:sp>
      <p:sp>
        <p:nvSpPr>
          <p:cNvPr id="8" name="矩形 7"/>
          <p:cNvSpPr/>
          <p:nvPr/>
        </p:nvSpPr>
        <p:spPr>
          <a:xfrm>
            <a:off x="1117837" y="1960017"/>
            <a:ext cx="172354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zh-CN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借助，利用</a:t>
            </a:r>
            <a:endParaRPr lang="zh-CN" altLang="en-US" dirty="0"/>
          </a:p>
        </p:txBody>
      </p:sp>
      <p:sp>
        <p:nvSpPr>
          <p:cNvPr id="9" name="矩形 8"/>
          <p:cNvSpPr/>
          <p:nvPr/>
        </p:nvSpPr>
        <p:spPr>
          <a:xfrm>
            <a:off x="5447134" y="1960016"/>
            <a:ext cx="141577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zh-CN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善于奔走</a:t>
            </a:r>
            <a:endParaRPr lang="zh-CN" altLang="en-US" dirty="0"/>
          </a:p>
        </p:txBody>
      </p:sp>
      <p:sp>
        <p:nvSpPr>
          <p:cNvPr id="10" name="矩形 9"/>
          <p:cNvSpPr/>
          <p:nvPr/>
        </p:nvSpPr>
        <p:spPr>
          <a:xfrm>
            <a:off x="8831510" y="1957784"/>
            <a:ext cx="80021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zh-CN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到达</a:t>
            </a:r>
            <a:endParaRPr lang="zh-CN" altLang="en-US" dirty="0"/>
          </a:p>
        </p:txBody>
      </p:sp>
      <p:sp>
        <p:nvSpPr>
          <p:cNvPr id="11" name="矩形 10"/>
          <p:cNvSpPr/>
          <p:nvPr/>
        </p:nvSpPr>
        <p:spPr>
          <a:xfrm>
            <a:off x="3338582" y="2349520"/>
            <a:ext cx="141577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zh-CN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善于游水</a:t>
            </a:r>
            <a:endParaRPr lang="zh-CN" altLang="en-US" dirty="0"/>
          </a:p>
        </p:txBody>
      </p:sp>
      <p:sp>
        <p:nvSpPr>
          <p:cNvPr id="12" name="矩形 11"/>
          <p:cNvSpPr/>
          <p:nvPr/>
        </p:nvSpPr>
        <p:spPr>
          <a:xfrm>
            <a:off x="6392500" y="2349519"/>
            <a:ext cx="80021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zh-CN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横渡</a:t>
            </a:r>
            <a:endParaRPr lang="zh-CN" altLang="en-US" dirty="0"/>
          </a:p>
        </p:txBody>
      </p:sp>
      <p:sp>
        <p:nvSpPr>
          <p:cNvPr id="13" name="矩形 12"/>
          <p:cNvSpPr/>
          <p:nvPr/>
        </p:nvSpPr>
        <p:spPr>
          <a:xfrm>
            <a:off x="9673456" y="2349320"/>
            <a:ext cx="233910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zh-CN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同</a:t>
            </a:r>
            <a:r>
              <a:rPr lang="zh-CN" altLang="zh-CN" dirty="0">
                <a:solidFill>
                  <a:srgbClr val="FF0000"/>
                </a:solidFill>
                <a:cs typeface="Times New Roman" panose="02020603050405020304"/>
              </a:rPr>
              <a:t>“</a:t>
            </a:r>
            <a:r>
              <a:rPr lang="zh-CN" altLang="zh-CN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性</a:t>
            </a:r>
            <a:r>
              <a:rPr lang="zh-CN" altLang="zh-CN" dirty="0">
                <a:solidFill>
                  <a:srgbClr val="FF0000"/>
                </a:solidFill>
                <a:cs typeface="Times New Roman" panose="02020603050405020304"/>
              </a:rPr>
              <a:t>”</a:t>
            </a:r>
            <a:r>
              <a:rPr lang="zh-CN" altLang="zh-CN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，天性</a:t>
            </a:r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4" grpId="0"/>
      <p:bldP spid="4" grpId="1"/>
      <p:bldP spid="5" grpId="0"/>
      <p:bldP spid="5" grpId="1"/>
      <p:bldP spid="6" grpId="0"/>
      <p:bldP spid="6" grpId="1"/>
      <p:bldP spid="7" grpId="0"/>
      <p:bldP spid="7" grpId="1"/>
      <p:bldP spid="8" grpId="0"/>
      <p:bldP spid="8" grpId="1"/>
      <p:bldP spid="9" grpId="0"/>
      <p:bldP spid="9" grpId="1"/>
      <p:bldP spid="10" grpId="0"/>
      <p:bldP spid="10" grpId="1"/>
      <p:bldP spid="11" grpId="0"/>
      <p:bldP spid="11" grpId="1"/>
      <p:bldP spid="12" grpId="0"/>
      <p:bldP spid="12" grpId="1"/>
      <p:bldP spid="13" grpId="0"/>
      <p:bldP spid="13" grpId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extBox 18"/>
          <p:cNvSpPr txBox="1"/>
          <p:nvPr/>
        </p:nvSpPr>
        <p:spPr>
          <a:xfrm>
            <a:off x="612000" y="620688"/>
            <a:ext cx="10944000" cy="554541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lvl="0" indent="266700"/>
            <a:r>
              <a:rPr lang="en-US" altLang="zh-CN" sz="2800" kern="100" dirty="0">
                <a:solidFill>
                  <a:prstClr val="black"/>
                </a:solidFill>
                <a:latin typeface="宋体" panose="02010600030101010101" pitchFamily="2" charset="-122"/>
                <a:cs typeface="Times New Roman" panose="02020603050405020304"/>
              </a:rPr>
              <a:t>④</a:t>
            </a:r>
            <a:r>
              <a:rPr lang="zh-CN" altLang="zh-CN" sz="2800" kern="100" dirty="0">
                <a:solidFill>
                  <a:prstClr val="black"/>
                </a:solidFill>
                <a:latin typeface="Times New Roman" panose="02020603050405020304"/>
                <a:cs typeface="Times New Roman" panose="02020603050405020304"/>
              </a:rPr>
              <a:t>积土成山，风雨</a:t>
            </a:r>
            <a:r>
              <a:rPr lang="zh-CN" altLang="zh-CN" sz="2800" kern="100" dirty="0">
                <a:solidFill>
                  <a:srgbClr val="0000FF"/>
                </a:solidFill>
                <a:latin typeface="Times New Roman" panose="02020603050405020304"/>
                <a:cs typeface="Times New Roman" panose="02020603050405020304"/>
              </a:rPr>
              <a:t>兴</a:t>
            </a:r>
            <a:r>
              <a:rPr lang="en-US" altLang="zh-CN" sz="2800" kern="100" dirty="0">
                <a:solidFill>
                  <a:prstClr val="black"/>
                </a:solidFill>
                <a:latin typeface="Times New Roman" panose="02020603050405020304"/>
                <a:cs typeface="Times New Roman" panose="02020603050405020304"/>
              </a:rPr>
              <a:t>(</a:t>
            </a:r>
            <a:r>
              <a:rPr lang="zh-CN" altLang="zh-CN" sz="2800" u="dotted" kern="100" dirty="0">
                <a:solidFill>
                  <a:prstClr val="black"/>
                </a:solidFill>
                <a:latin typeface="Times New Roman" panose="02020603050405020304"/>
                <a:cs typeface="Times New Roman" panose="02020603050405020304"/>
              </a:rPr>
              <a:t>　　　　</a:t>
            </a:r>
            <a:r>
              <a:rPr lang="en-US" altLang="zh-CN" sz="2800" kern="100" dirty="0">
                <a:solidFill>
                  <a:prstClr val="black"/>
                </a:solidFill>
                <a:latin typeface="Times New Roman" panose="02020603050405020304"/>
                <a:cs typeface="Times New Roman" panose="02020603050405020304"/>
              </a:rPr>
              <a:t>)</a:t>
            </a:r>
            <a:r>
              <a:rPr lang="zh-CN" altLang="zh-CN" sz="2800" kern="100" dirty="0">
                <a:solidFill>
                  <a:prstClr val="black"/>
                </a:solidFill>
                <a:latin typeface="Times New Roman" panose="02020603050405020304"/>
                <a:cs typeface="Times New Roman" panose="02020603050405020304"/>
              </a:rPr>
              <a:t>焉；积水成渊，蛟龙生焉；</a:t>
            </a:r>
            <a:r>
              <a:rPr lang="zh-CN" altLang="zh-CN" sz="2800" u="wavy" kern="100" dirty="0">
                <a:solidFill>
                  <a:prstClr val="black"/>
                </a:solidFill>
                <a:latin typeface="Times New Roman" panose="02020603050405020304"/>
                <a:cs typeface="Times New Roman" panose="02020603050405020304"/>
              </a:rPr>
              <a:t>积善成德，而神明自得，圣心备焉</a:t>
            </a:r>
            <a:r>
              <a:rPr lang="en-US" altLang="zh-CN" sz="2800" kern="100" dirty="0">
                <a:solidFill>
                  <a:prstClr val="black"/>
                </a:solidFill>
                <a:latin typeface="Times New Roman" panose="02020603050405020304"/>
                <a:cs typeface="Times New Roman" panose="02020603050405020304"/>
              </a:rPr>
              <a:t>(</a:t>
            </a:r>
            <a:r>
              <a:rPr lang="zh-CN" altLang="zh-CN" sz="2800" u="dotted" kern="100" dirty="0">
                <a:solidFill>
                  <a:prstClr val="black"/>
                </a:solidFill>
                <a:latin typeface="Times New Roman" panose="02020603050405020304"/>
                <a:cs typeface="Times New Roman" panose="02020603050405020304"/>
              </a:rPr>
              <a:t>　　　　　　　　　　　　　　　　　　　　　　　　　　　　</a:t>
            </a:r>
            <a:r>
              <a:rPr lang="en-US" altLang="zh-CN" sz="2800" u="dotted" kern="100" dirty="0" smtClean="0">
                <a:solidFill>
                  <a:prstClr val="black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lang="en-US" altLang="zh-CN" sz="2800" kern="100" dirty="0" smtClean="0">
                <a:solidFill>
                  <a:prstClr val="black"/>
                </a:solidFill>
                <a:latin typeface="Times New Roman" panose="02020603050405020304"/>
                <a:cs typeface="Times New Roman" panose="02020603050405020304"/>
              </a:rPr>
              <a:t>)</a:t>
            </a:r>
            <a:r>
              <a:rPr lang="zh-CN" altLang="zh-CN" sz="2800" kern="100" dirty="0">
                <a:solidFill>
                  <a:prstClr val="black"/>
                </a:solidFill>
                <a:latin typeface="Times New Roman" panose="02020603050405020304"/>
                <a:cs typeface="Times New Roman" panose="02020603050405020304"/>
              </a:rPr>
              <a:t>。</a:t>
            </a:r>
            <a:r>
              <a:rPr lang="zh-CN" altLang="zh-CN" sz="2800" u="wavy" kern="100" dirty="0">
                <a:solidFill>
                  <a:prstClr val="black"/>
                </a:solidFill>
                <a:latin typeface="Times New Roman" panose="02020603050405020304"/>
                <a:cs typeface="Times New Roman" panose="02020603050405020304"/>
              </a:rPr>
              <a:t>故不积跬步，无以至千里</a:t>
            </a:r>
            <a:r>
              <a:rPr lang="en-US" altLang="zh-CN" sz="2800" kern="100" dirty="0">
                <a:solidFill>
                  <a:prstClr val="black"/>
                </a:solidFill>
                <a:latin typeface="Times New Roman" panose="02020603050405020304"/>
                <a:cs typeface="Times New Roman" panose="02020603050405020304"/>
              </a:rPr>
              <a:t>(</a:t>
            </a:r>
            <a:r>
              <a:rPr lang="zh-CN" altLang="zh-CN" sz="2800" u="dotted" kern="100" dirty="0">
                <a:solidFill>
                  <a:prstClr val="black"/>
                </a:solidFill>
                <a:latin typeface="Times New Roman" panose="02020603050405020304"/>
                <a:cs typeface="Times New Roman" panose="02020603050405020304"/>
              </a:rPr>
              <a:t>　　　　　　　　　　　　　</a:t>
            </a:r>
            <a:r>
              <a:rPr lang="en-US" altLang="zh-CN" sz="2800" u="dotted" kern="100" dirty="0" smtClean="0">
                <a:solidFill>
                  <a:prstClr val="black"/>
                </a:solidFill>
                <a:latin typeface="Times New Roman" panose="02020603050405020304"/>
                <a:cs typeface="Times New Roman" panose="02020603050405020304"/>
              </a:rPr>
              <a:t>  </a:t>
            </a:r>
            <a:r>
              <a:rPr lang="zh-CN" altLang="zh-CN" sz="2800" u="dotted" kern="100" dirty="0">
                <a:solidFill>
                  <a:prstClr val="black"/>
                </a:solidFill>
                <a:latin typeface="Times New Roman" panose="02020603050405020304"/>
                <a:cs typeface="Times New Roman" panose="02020603050405020304"/>
              </a:rPr>
              <a:t>　　　</a:t>
            </a:r>
            <a:r>
              <a:rPr lang="en-US" altLang="zh-CN" sz="2800" kern="100" dirty="0" smtClean="0">
                <a:solidFill>
                  <a:prstClr val="black"/>
                </a:solidFill>
                <a:latin typeface="Times New Roman" panose="02020603050405020304"/>
                <a:cs typeface="Times New Roman" panose="02020603050405020304"/>
              </a:rPr>
              <a:t>)</a:t>
            </a:r>
            <a:r>
              <a:rPr lang="zh-CN" altLang="zh-CN" sz="2800" kern="100" dirty="0">
                <a:solidFill>
                  <a:prstClr val="black"/>
                </a:solidFill>
                <a:latin typeface="Times New Roman" panose="02020603050405020304"/>
                <a:cs typeface="Times New Roman" panose="02020603050405020304"/>
              </a:rPr>
              <a:t>；不积小流，无以成江海。骐骥一跃，不能十步；</a:t>
            </a:r>
            <a:r>
              <a:rPr lang="zh-CN" altLang="zh-CN" sz="2800" u="wavy" kern="100" dirty="0">
                <a:solidFill>
                  <a:prstClr val="black"/>
                </a:solidFill>
                <a:latin typeface="Times New Roman" panose="02020603050405020304"/>
                <a:cs typeface="Times New Roman" panose="02020603050405020304"/>
              </a:rPr>
              <a:t>驽马十驾</a:t>
            </a:r>
            <a:r>
              <a:rPr lang="en-US" altLang="zh-CN" sz="2800" kern="100" dirty="0">
                <a:solidFill>
                  <a:prstClr val="black"/>
                </a:solidFill>
                <a:latin typeface="Times New Roman" panose="02020603050405020304"/>
                <a:cs typeface="Times New Roman" panose="02020603050405020304"/>
              </a:rPr>
              <a:t>(</a:t>
            </a:r>
            <a:r>
              <a:rPr lang="zh-CN" altLang="zh-CN" sz="2800" u="dotted" kern="100" dirty="0">
                <a:solidFill>
                  <a:prstClr val="black"/>
                </a:solidFill>
                <a:latin typeface="Times New Roman" panose="02020603050405020304"/>
                <a:cs typeface="Times New Roman" panose="02020603050405020304"/>
              </a:rPr>
              <a:t>　　　　　　　</a:t>
            </a:r>
            <a:r>
              <a:rPr lang="en-US" altLang="zh-CN" sz="2800" u="dotted" kern="100" dirty="0" smtClean="0">
                <a:solidFill>
                  <a:prstClr val="black"/>
                </a:solidFill>
                <a:latin typeface="Times New Roman" panose="02020603050405020304"/>
                <a:cs typeface="Times New Roman" panose="02020603050405020304"/>
              </a:rPr>
              <a:t>       </a:t>
            </a:r>
            <a:r>
              <a:rPr lang="zh-CN" altLang="zh-CN" sz="2800" u="dotted" kern="100" dirty="0">
                <a:solidFill>
                  <a:prstClr val="black"/>
                </a:solidFill>
                <a:latin typeface="Times New Roman" panose="02020603050405020304"/>
                <a:cs typeface="Times New Roman" panose="02020603050405020304"/>
              </a:rPr>
              <a:t>　　　</a:t>
            </a:r>
            <a:r>
              <a:rPr lang="en-US" altLang="zh-CN" sz="2800" u="dotted" kern="100" dirty="0">
                <a:solidFill>
                  <a:prstClr val="black"/>
                </a:solidFill>
                <a:latin typeface="Times New Roman" panose="02020603050405020304"/>
                <a:cs typeface="Times New Roman" panose="02020603050405020304"/>
              </a:rPr>
              <a:t>                                      </a:t>
            </a:r>
            <a:r>
              <a:rPr lang="en-US" altLang="zh-CN" sz="2800" kern="100" dirty="0">
                <a:solidFill>
                  <a:prstClr val="black"/>
                </a:solidFill>
                <a:latin typeface="Times New Roman" panose="02020603050405020304"/>
                <a:cs typeface="Times New Roman" panose="02020603050405020304"/>
              </a:rPr>
              <a:t>)</a:t>
            </a:r>
            <a:r>
              <a:rPr lang="zh-CN" altLang="zh-CN" sz="2800" kern="100" dirty="0">
                <a:solidFill>
                  <a:prstClr val="black"/>
                </a:solidFill>
                <a:latin typeface="Times New Roman" panose="02020603050405020304"/>
                <a:cs typeface="Times New Roman" panose="02020603050405020304"/>
              </a:rPr>
              <a:t>，功在不舍。</a:t>
            </a:r>
            <a:r>
              <a:rPr lang="zh-CN" altLang="zh-CN" sz="2800" u="wavy" kern="100" dirty="0">
                <a:solidFill>
                  <a:prstClr val="black"/>
                </a:solidFill>
                <a:latin typeface="Times New Roman" panose="02020603050405020304"/>
                <a:cs typeface="Times New Roman" panose="02020603050405020304"/>
              </a:rPr>
              <a:t>锲而舍之，朽木不折</a:t>
            </a:r>
            <a:r>
              <a:rPr lang="en-US" altLang="zh-CN" sz="2800" kern="100" dirty="0">
                <a:solidFill>
                  <a:prstClr val="black"/>
                </a:solidFill>
                <a:latin typeface="Times New Roman" panose="02020603050405020304"/>
                <a:cs typeface="Times New Roman" panose="02020603050405020304"/>
              </a:rPr>
              <a:t>(</a:t>
            </a:r>
            <a:r>
              <a:rPr lang="zh-CN" altLang="zh-CN" sz="2800" u="dotted" kern="100" dirty="0">
                <a:solidFill>
                  <a:prstClr val="black"/>
                </a:solidFill>
                <a:latin typeface="Times New Roman" panose="02020603050405020304"/>
                <a:cs typeface="Times New Roman" panose="02020603050405020304"/>
              </a:rPr>
              <a:t>　　　　　　　　　　　　　　　</a:t>
            </a:r>
            <a:r>
              <a:rPr lang="en-US" altLang="zh-CN" sz="2800" u="dotted" kern="100" dirty="0" smtClean="0">
                <a:solidFill>
                  <a:prstClr val="black"/>
                </a:solidFill>
                <a:latin typeface="Times New Roman" panose="02020603050405020304"/>
                <a:cs typeface="Times New Roman" panose="02020603050405020304"/>
              </a:rPr>
              <a:t>       </a:t>
            </a:r>
            <a:r>
              <a:rPr lang="zh-CN" altLang="zh-CN" sz="2800" u="dotted" kern="100" dirty="0">
                <a:solidFill>
                  <a:prstClr val="black"/>
                </a:solidFill>
                <a:latin typeface="Times New Roman" panose="02020603050405020304"/>
                <a:cs typeface="Times New Roman" panose="02020603050405020304"/>
              </a:rPr>
              <a:t>　　</a:t>
            </a:r>
            <a:r>
              <a:rPr lang="en-US" altLang="zh-CN" sz="2800" u="dotted" kern="100" dirty="0">
                <a:solidFill>
                  <a:prstClr val="black"/>
                </a:solidFill>
                <a:latin typeface="Times New Roman" panose="02020603050405020304"/>
                <a:cs typeface="Times New Roman" panose="02020603050405020304"/>
              </a:rPr>
              <a:t>                                                                </a:t>
            </a:r>
            <a:r>
              <a:rPr lang="en-US" altLang="zh-CN" sz="2800" kern="100" dirty="0">
                <a:solidFill>
                  <a:prstClr val="black"/>
                </a:solidFill>
                <a:latin typeface="Times New Roman" panose="02020603050405020304"/>
                <a:cs typeface="Times New Roman" panose="02020603050405020304"/>
              </a:rPr>
              <a:t>)</a:t>
            </a:r>
            <a:r>
              <a:rPr lang="zh-CN" altLang="zh-CN" sz="2800" kern="100" dirty="0">
                <a:solidFill>
                  <a:prstClr val="black"/>
                </a:solidFill>
                <a:latin typeface="Times New Roman" panose="02020603050405020304"/>
                <a:cs typeface="Times New Roman" panose="02020603050405020304"/>
              </a:rPr>
              <a:t>；锲而不舍，金石可镂。</a:t>
            </a:r>
            <a:r>
              <a:rPr lang="zh-CN" altLang="zh-CN" sz="2800" u="wavy" kern="100" dirty="0">
                <a:solidFill>
                  <a:prstClr val="black"/>
                </a:solidFill>
                <a:latin typeface="Times New Roman" panose="02020603050405020304"/>
                <a:cs typeface="Times New Roman" panose="02020603050405020304"/>
              </a:rPr>
              <a:t>蚓无爪牙之利，筋骨之强</a:t>
            </a:r>
            <a:r>
              <a:rPr lang="en-US" altLang="zh-CN" sz="2800" kern="100" dirty="0">
                <a:solidFill>
                  <a:prstClr val="black"/>
                </a:solidFill>
                <a:latin typeface="Times New Roman" panose="02020603050405020304"/>
                <a:cs typeface="Times New Roman" panose="02020603050405020304"/>
              </a:rPr>
              <a:t>(</a:t>
            </a:r>
            <a:r>
              <a:rPr lang="zh-CN" altLang="zh-CN" sz="2800" u="dotted" kern="100" dirty="0">
                <a:solidFill>
                  <a:prstClr val="black"/>
                </a:solidFill>
                <a:latin typeface="Times New Roman" panose="02020603050405020304"/>
                <a:cs typeface="Times New Roman" panose="02020603050405020304"/>
              </a:rPr>
              <a:t>　　　　　　　　　</a:t>
            </a:r>
            <a:r>
              <a:rPr lang="en-US" altLang="zh-CN" sz="2800" u="dotted" kern="100" dirty="0" smtClean="0">
                <a:solidFill>
                  <a:prstClr val="black"/>
                </a:solidFill>
                <a:latin typeface="Times New Roman" panose="02020603050405020304"/>
                <a:cs typeface="Times New Roman" panose="02020603050405020304"/>
              </a:rPr>
              <a:t>  </a:t>
            </a:r>
            <a:r>
              <a:rPr lang="zh-CN" altLang="zh-CN" sz="2800" u="dotted" kern="100" dirty="0">
                <a:solidFill>
                  <a:prstClr val="black"/>
                </a:solidFill>
                <a:latin typeface="Times New Roman" panose="02020603050405020304"/>
                <a:cs typeface="Times New Roman" panose="02020603050405020304"/>
              </a:rPr>
              <a:t>　　　　</a:t>
            </a:r>
            <a:r>
              <a:rPr lang="en-US" altLang="zh-CN" sz="2800" kern="100" dirty="0">
                <a:solidFill>
                  <a:prstClr val="black"/>
                </a:solidFill>
                <a:latin typeface="Times New Roman" panose="02020603050405020304"/>
                <a:cs typeface="Times New Roman" panose="02020603050405020304"/>
              </a:rPr>
              <a:t>)</a:t>
            </a:r>
            <a:r>
              <a:rPr lang="zh-CN" altLang="zh-CN" sz="2800" kern="100" dirty="0">
                <a:solidFill>
                  <a:prstClr val="black"/>
                </a:solidFill>
                <a:latin typeface="Times New Roman" panose="02020603050405020304"/>
                <a:cs typeface="Times New Roman" panose="02020603050405020304"/>
              </a:rPr>
              <a:t>，</a:t>
            </a:r>
            <a:r>
              <a:rPr lang="zh-CN" altLang="zh-CN" sz="2800" kern="100" dirty="0">
                <a:solidFill>
                  <a:srgbClr val="0000FF"/>
                </a:solidFill>
                <a:latin typeface="Times New Roman" panose="02020603050405020304"/>
                <a:cs typeface="Times New Roman" panose="02020603050405020304"/>
              </a:rPr>
              <a:t>上</a:t>
            </a:r>
            <a:r>
              <a:rPr lang="en-US" altLang="zh-CN" sz="2800" kern="100" dirty="0">
                <a:solidFill>
                  <a:prstClr val="black"/>
                </a:solidFill>
                <a:latin typeface="Times New Roman" panose="02020603050405020304"/>
                <a:cs typeface="Times New Roman" panose="02020603050405020304"/>
              </a:rPr>
              <a:t>(</a:t>
            </a:r>
            <a:r>
              <a:rPr lang="zh-CN" altLang="zh-CN" sz="2800" u="dotted" kern="100" dirty="0">
                <a:solidFill>
                  <a:prstClr val="black"/>
                </a:solidFill>
                <a:latin typeface="Times New Roman" panose="02020603050405020304"/>
                <a:cs typeface="Times New Roman" panose="02020603050405020304"/>
              </a:rPr>
              <a:t>　　　　</a:t>
            </a:r>
            <a:r>
              <a:rPr lang="en-US" altLang="zh-CN" sz="2800" kern="100" dirty="0">
                <a:solidFill>
                  <a:prstClr val="black"/>
                </a:solidFill>
                <a:latin typeface="Times New Roman" panose="02020603050405020304"/>
                <a:cs typeface="Times New Roman" panose="02020603050405020304"/>
              </a:rPr>
              <a:t>)</a:t>
            </a:r>
            <a:r>
              <a:rPr lang="zh-CN" altLang="zh-CN" sz="2800" kern="100" dirty="0">
                <a:solidFill>
                  <a:prstClr val="black"/>
                </a:solidFill>
                <a:latin typeface="Times New Roman" panose="02020603050405020304"/>
                <a:cs typeface="Times New Roman" panose="02020603050405020304"/>
              </a:rPr>
              <a:t>食埃土，</a:t>
            </a:r>
            <a:r>
              <a:rPr lang="zh-CN" altLang="zh-CN" sz="2800" kern="100" dirty="0">
                <a:solidFill>
                  <a:srgbClr val="0000FF"/>
                </a:solidFill>
                <a:latin typeface="Times New Roman" panose="02020603050405020304"/>
                <a:cs typeface="Times New Roman" panose="02020603050405020304"/>
              </a:rPr>
              <a:t>下</a:t>
            </a:r>
            <a:r>
              <a:rPr lang="en-US" altLang="zh-CN" sz="2800" kern="100" dirty="0">
                <a:solidFill>
                  <a:prstClr val="black"/>
                </a:solidFill>
                <a:latin typeface="Times New Roman" panose="02020603050405020304"/>
                <a:cs typeface="Times New Roman" panose="02020603050405020304"/>
              </a:rPr>
              <a:t>(</a:t>
            </a:r>
            <a:r>
              <a:rPr lang="zh-CN" altLang="zh-CN" sz="2800" u="dotted" kern="100" dirty="0">
                <a:solidFill>
                  <a:prstClr val="black"/>
                </a:solidFill>
                <a:latin typeface="Times New Roman" panose="02020603050405020304"/>
                <a:cs typeface="Times New Roman" panose="02020603050405020304"/>
              </a:rPr>
              <a:t>　　　　</a:t>
            </a:r>
            <a:r>
              <a:rPr lang="en-US" altLang="zh-CN" sz="2800" kern="100" dirty="0">
                <a:solidFill>
                  <a:prstClr val="black"/>
                </a:solidFill>
                <a:latin typeface="Times New Roman" panose="02020603050405020304"/>
                <a:cs typeface="Times New Roman" panose="02020603050405020304"/>
              </a:rPr>
              <a:t>)</a:t>
            </a:r>
            <a:r>
              <a:rPr lang="zh-CN" altLang="zh-CN" sz="2800" kern="100" dirty="0">
                <a:solidFill>
                  <a:prstClr val="black"/>
                </a:solidFill>
                <a:latin typeface="Times New Roman" panose="02020603050405020304"/>
                <a:cs typeface="Times New Roman" panose="02020603050405020304"/>
              </a:rPr>
              <a:t>饮黄泉，用心</a:t>
            </a:r>
            <a:r>
              <a:rPr lang="zh-CN" altLang="zh-CN" sz="2800" kern="100" dirty="0">
                <a:solidFill>
                  <a:srgbClr val="0000FF"/>
                </a:solidFill>
                <a:latin typeface="Times New Roman" panose="02020603050405020304"/>
                <a:cs typeface="Times New Roman" panose="02020603050405020304"/>
              </a:rPr>
              <a:t>一</a:t>
            </a:r>
            <a:r>
              <a:rPr lang="en-US" altLang="zh-CN" sz="2800" kern="100" dirty="0">
                <a:solidFill>
                  <a:prstClr val="black"/>
                </a:solidFill>
                <a:latin typeface="Times New Roman" panose="02020603050405020304"/>
                <a:cs typeface="Times New Roman" panose="02020603050405020304"/>
              </a:rPr>
              <a:t>(</a:t>
            </a:r>
            <a:r>
              <a:rPr lang="zh-CN" altLang="zh-CN" sz="2800" u="dotted" kern="100" dirty="0">
                <a:solidFill>
                  <a:prstClr val="black"/>
                </a:solidFill>
                <a:latin typeface="Times New Roman" panose="02020603050405020304"/>
                <a:cs typeface="Times New Roman" panose="02020603050405020304"/>
              </a:rPr>
              <a:t>　　　　</a:t>
            </a:r>
            <a:r>
              <a:rPr lang="en-US" altLang="zh-CN" sz="2800" kern="100" dirty="0">
                <a:solidFill>
                  <a:prstClr val="black"/>
                </a:solidFill>
                <a:latin typeface="Times New Roman" panose="02020603050405020304"/>
                <a:cs typeface="Times New Roman" panose="02020603050405020304"/>
              </a:rPr>
              <a:t>)</a:t>
            </a:r>
            <a:r>
              <a:rPr lang="zh-CN" altLang="zh-CN" sz="2800" kern="100" dirty="0">
                <a:solidFill>
                  <a:prstClr val="black"/>
                </a:solidFill>
                <a:latin typeface="Times New Roman" panose="02020603050405020304"/>
                <a:cs typeface="Times New Roman" panose="02020603050405020304"/>
              </a:rPr>
              <a:t>也。蟹六跪</a:t>
            </a:r>
            <a:r>
              <a:rPr lang="zh-CN" altLang="zh-CN" sz="2800" kern="100" dirty="0">
                <a:solidFill>
                  <a:srgbClr val="0000FF"/>
                </a:solidFill>
                <a:latin typeface="Times New Roman" panose="02020603050405020304"/>
                <a:cs typeface="Times New Roman" panose="02020603050405020304"/>
              </a:rPr>
              <a:t>而</a:t>
            </a:r>
            <a:r>
              <a:rPr lang="en-US" altLang="zh-CN" sz="2800" kern="100" dirty="0">
                <a:solidFill>
                  <a:prstClr val="black"/>
                </a:solidFill>
                <a:latin typeface="Times New Roman" panose="02020603050405020304"/>
                <a:cs typeface="Times New Roman" panose="02020603050405020304"/>
              </a:rPr>
              <a:t>(</a:t>
            </a:r>
            <a:r>
              <a:rPr lang="zh-CN" altLang="zh-CN" sz="2800" u="dotted" kern="100" dirty="0">
                <a:solidFill>
                  <a:prstClr val="black"/>
                </a:solidFill>
                <a:latin typeface="Times New Roman" panose="02020603050405020304"/>
                <a:cs typeface="Times New Roman" panose="02020603050405020304"/>
              </a:rPr>
              <a:t>　　　</a:t>
            </a:r>
            <a:r>
              <a:rPr lang="en-US" altLang="zh-CN" sz="2800" u="dotted" kern="100" dirty="0" smtClean="0">
                <a:solidFill>
                  <a:prstClr val="black"/>
                </a:solidFill>
                <a:latin typeface="Times New Roman" panose="02020603050405020304"/>
                <a:cs typeface="Times New Roman" panose="02020603050405020304"/>
              </a:rPr>
              <a:t>           </a:t>
            </a:r>
            <a:r>
              <a:rPr lang="zh-CN" altLang="zh-CN" sz="2800" u="dotted" kern="100" dirty="0">
                <a:solidFill>
                  <a:prstClr val="black"/>
                </a:solidFill>
                <a:latin typeface="Times New Roman" panose="02020603050405020304"/>
                <a:cs typeface="Times New Roman" panose="02020603050405020304"/>
              </a:rPr>
              <a:t>　</a:t>
            </a:r>
            <a:r>
              <a:rPr lang="en-US" altLang="zh-CN" sz="2800" u="dotted" kern="100" dirty="0">
                <a:solidFill>
                  <a:prstClr val="black"/>
                </a:solidFill>
                <a:latin typeface="Times New Roman" panose="02020603050405020304"/>
                <a:cs typeface="Times New Roman" panose="02020603050405020304"/>
              </a:rPr>
              <a:t>       </a:t>
            </a:r>
            <a:r>
              <a:rPr lang="en-US" altLang="zh-CN" sz="2800" kern="100" dirty="0">
                <a:solidFill>
                  <a:prstClr val="black"/>
                </a:solidFill>
                <a:latin typeface="Times New Roman" panose="02020603050405020304"/>
                <a:cs typeface="Times New Roman" panose="02020603050405020304"/>
              </a:rPr>
              <a:t>)</a:t>
            </a:r>
            <a:r>
              <a:rPr lang="zh-CN" altLang="zh-CN" sz="2800" kern="100" dirty="0">
                <a:solidFill>
                  <a:prstClr val="black"/>
                </a:solidFill>
                <a:latin typeface="Times New Roman" panose="02020603050405020304"/>
                <a:cs typeface="Times New Roman" panose="02020603050405020304"/>
              </a:rPr>
              <a:t>二螯，</a:t>
            </a:r>
            <a:r>
              <a:rPr lang="zh-CN" altLang="zh-CN" sz="2800" u="wavy" kern="100" dirty="0">
                <a:solidFill>
                  <a:prstClr val="black"/>
                </a:solidFill>
                <a:latin typeface="Times New Roman" panose="02020603050405020304"/>
                <a:cs typeface="Times New Roman" panose="02020603050405020304"/>
              </a:rPr>
              <a:t>非蛇鳝之穴无可寄托者，用心躁也</a:t>
            </a:r>
            <a:r>
              <a:rPr lang="en-US" altLang="zh-CN" sz="2800" kern="100" dirty="0">
                <a:solidFill>
                  <a:prstClr val="black"/>
                </a:solidFill>
                <a:latin typeface="Times New Roman" panose="02020603050405020304"/>
                <a:cs typeface="Times New Roman" panose="02020603050405020304"/>
              </a:rPr>
              <a:t>(</a:t>
            </a:r>
            <a:r>
              <a:rPr lang="zh-CN" altLang="zh-CN" sz="2800" u="dotted" kern="100" dirty="0">
                <a:solidFill>
                  <a:prstClr val="black"/>
                </a:solidFill>
                <a:latin typeface="Times New Roman" panose="02020603050405020304"/>
                <a:cs typeface="Times New Roman" panose="02020603050405020304"/>
              </a:rPr>
              <a:t>　　　　　　　　　　　　　　　　　　　　</a:t>
            </a:r>
            <a:r>
              <a:rPr lang="en-US" altLang="zh-CN" sz="2800" u="dotted" kern="100" dirty="0" smtClean="0">
                <a:solidFill>
                  <a:prstClr val="black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lang="en-US" altLang="zh-CN" sz="2800" kern="100" dirty="0" smtClean="0">
                <a:solidFill>
                  <a:prstClr val="black"/>
                </a:solidFill>
                <a:latin typeface="Times New Roman" panose="02020603050405020304"/>
                <a:cs typeface="Times New Roman" panose="02020603050405020304"/>
              </a:rPr>
              <a:t>)</a:t>
            </a:r>
            <a:r>
              <a:rPr lang="zh-CN" altLang="zh-CN" sz="2800" kern="100" dirty="0">
                <a:solidFill>
                  <a:prstClr val="black"/>
                </a:solidFill>
                <a:latin typeface="Times New Roman" panose="02020603050405020304"/>
                <a:cs typeface="Times New Roman" panose="02020603050405020304"/>
              </a:rPr>
              <a:t>。</a:t>
            </a:r>
            <a:endParaRPr lang="en-US" altLang="zh-CN" sz="2800" kern="100" dirty="0">
              <a:solidFill>
                <a:prstClr val="black"/>
              </a:solidFill>
              <a:latin typeface="Times New Roman" panose="02020603050405020304"/>
              <a:ea typeface="黑体" panose="02010609060101010101" charset="-122"/>
              <a:cs typeface="Courier New" panose="02070309020205020404"/>
            </a:endParaRPr>
          </a:p>
        </p:txBody>
      </p:sp>
      <p:pic>
        <p:nvPicPr>
          <p:cNvPr id="3" name="Picture 3" descr="C:\Users\Administrator\Desktop\图片2.png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78243" y="6319663"/>
            <a:ext cx="817563" cy="4937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矩形 1"/>
          <p:cNvSpPr/>
          <p:nvPr/>
        </p:nvSpPr>
        <p:spPr>
          <a:xfrm>
            <a:off x="4740360" y="549583"/>
            <a:ext cx="49244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zh-CN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起</a:t>
            </a:r>
            <a:endParaRPr lang="zh-CN" altLang="en-US" dirty="0"/>
          </a:p>
        </p:txBody>
      </p:sp>
      <p:sp>
        <p:nvSpPr>
          <p:cNvPr id="4" name="矩形 3"/>
          <p:cNvSpPr/>
          <p:nvPr/>
        </p:nvSpPr>
        <p:spPr>
          <a:xfrm>
            <a:off x="5086985" y="909320"/>
            <a:ext cx="6951980" cy="8299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zh-CN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积累善行，形成良好的品德，就会得到最高的智慧，具备圣人的思想境界</a:t>
            </a:r>
            <a:endParaRPr lang="zh-CN" altLang="en-US" dirty="0"/>
          </a:p>
        </p:txBody>
      </p:sp>
      <p:sp>
        <p:nvSpPr>
          <p:cNvPr id="5" name="矩形 4"/>
          <p:cNvSpPr/>
          <p:nvPr/>
        </p:nvSpPr>
        <p:spPr>
          <a:xfrm>
            <a:off x="5734417" y="1568123"/>
            <a:ext cx="572464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zh-CN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所以，不积累每一小步，就不能远达千里</a:t>
            </a:r>
            <a:endParaRPr lang="zh-CN" altLang="en-US" dirty="0"/>
          </a:p>
        </p:txBody>
      </p:sp>
      <p:sp>
        <p:nvSpPr>
          <p:cNvPr id="6" name="矩形 5"/>
          <p:cNvSpPr/>
          <p:nvPr/>
        </p:nvSpPr>
        <p:spPr>
          <a:xfrm>
            <a:off x="190619" y="2349418"/>
            <a:ext cx="408316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zh-CN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劣马拉车十天</a:t>
            </a:r>
            <a:r>
              <a:rPr lang="en-US" altLang="zh-CN" dirty="0">
                <a:solidFill>
                  <a:srgbClr val="FF0000"/>
                </a:solidFill>
                <a:latin typeface="Times New Roman" panose="02020603050405020304"/>
              </a:rPr>
              <a:t>(</a:t>
            </a:r>
            <a:r>
              <a:rPr lang="zh-CN" altLang="zh-CN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也能走得很远</a:t>
            </a:r>
            <a:r>
              <a:rPr lang="en-US" altLang="zh-CN" dirty="0">
                <a:solidFill>
                  <a:srgbClr val="FF0000"/>
                </a:solidFill>
                <a:latin typeface="Times New Roman" panose="02020603050405020304"/>
              </a:rPr>
              <a:t>)</a:t>
            </a:r>
            <a:endParaRPr lang="zh-CN" altLang="en-US" dirty="0"/>
          </a:p>
        </p:txBody>
      </p:sp>
      <p:sp>
        <p:nvSpPr>
          <p:cNvPr id="7" name="矩形 6"/>
          <p:cNvSpPr/>
          <p:nvPr/>
        </p:nvSpPr>
        <p:spPr>
          <a:xfrm>
            <a:off x="190500" y="2781300"/>
            <a:ext cx="6656070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zh-CN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拿刀刻东西，中途停止，腐朽的木头也不能刻断</a:t>
            </a:r>
            <a:endParaRPr lang="zh-CN" altLang="en-US" dirty="0"/>
          </a:p>
        </p:txBody>
      </p:sp>
      <p:sp>
        <p:nvSpPr>
          <p:cNvPr id="8" name="矩形 7"/>
          <p:cNvSpPr/>
          <p:nvPr/>
        </p:nvSpPr>
        <p:spPr>
          <a:xfrm>
            <a:off x="4367009" y="3212793"/>
            <a:ext cx="480131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zh-CN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蚯蚓没有锋利的爪牙、强健的筋骨</a:t>
            </a:r>
            <a:endParaRPr lang="zh-CN" altLang="en-US" dirty="0"/>
          </a:p>
        </p:txBody>
      </p:sp>
      <p:sp>
        <p:nvSpPr>
          <p:cNvPr id="9" name="矩形 8"/>
          <p:cNvSpPr/>
          <p:nvPr/>
        </p:nvSpPr>
        <p:spPr>
          <a:xfrm>
            <a:off x="10199335" y="3213164"/>
            <a:ext cx="80021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zh-CN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向上</a:t>
            </a:r>
            <a:endParaRPr lang="zh-CN" altLang="en-US" dirty="0"/>
          </a:p>
        </p:txBody>
      </p:sp>
      <p:sp>
        <p:nvSpPr>
          <p:cNvPr id="10" name="矩形 9"/>
          <p:cNvSpPr/>
          <p:nvPr/>
        </p:nvSpPr>
        <p:spPr>
          <a:xfrm>
            <a:off x="3430637" y="3572980"/>
            <a:ext cx="80021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zh-CN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往下</a:t>
            </a:r>
            <a:endParaRPr lang="zh-CN" altLang="en-US" dirty="0"/>
          </a:p>
        </p:txBody>
      </p:sp>
      <p:sp>
        <p:nvSpPr>
          <p:cNvPr id="11" name="矩形 10"/>
          <p:cNvSpPr/>
          <p:nvPr/>
        </p:nvSpPr>
        <p:spPr>
          <a:xfrm>
            <a:off x="7462956" y="3645369"/>
            <a:ext cx="80021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zh-CN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专一</a:t>
            </a:r>
            <a:endParaRPr lang="zh-CN" altLang="en-US" dirty="0"/>
          </a:p>
        </p:txBody>
      </p:sp>
      <p:sp>
        <p:nvSpPr>
          <p:cNvPr id="12" name="矩形 11"/>
          <p:cNvSpPr/>
          <p:nvPr/>
        </p:nvSpPr>
        <p:spPr>
          <a:xfrm>
            <a:off x="406177" y="4051022"/>
            <a:ext cx="1097280" cy="4603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zh-CN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表并列</a:t>
            </a:r>
            <a:endParaRPr lang="zh-CN" altLang="en-US" dirty="0"/>
          </a:p>
        </p:txBody>
      </p:sp>
      <p:sp>
        <p:nvSpPr>
          <p:cNvPr id="13" name="矩形 12"/>
          <p:cNvSpPr/>
          <p:nvPr/>
        </p:nvSpPr>
        <p:spPr>
          <a:xfrm>
            <a:off x="4322591" y="4509988"/>
            <a:ext cx="723346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zh-CN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没有蛇鳝的洞穴就无处容身，这是它心思浮躁的缘故</a:t>
            </a:r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4" grpId="0"/>
      <p:bldP spid="4" grpId="1"/>
      <p:bldP spid="5" grpId="0"/>
      <p:bldP spid="5" grpId="1"/>
      <p:bldP spid="6" grpId="0"/>
      <p:bldP spid="6" grpId="1"/>
      <p:bldP spid="7" grpId="0"/>
      <p:bldP spid="7" grpId="1"/>
      <p:bldP spid="8" grpId="0"/>
      <p:bldP spid="8" grpId="1"/>
      <p:bldP spid="9" grpId="0"/>
      <p:bldP spid="9" grpId="1"/>
      <p:bldP spid="10" grpId="0"/>
      <p:bldP spid="10" grpId="1"/>
      <p:bldP spid="11" grpId="0"/>
      <p:bldP spid="11" grpId="1"/>
      <p:bldP spid="12" grpId="0"/>
      <p:bldP spid="12" grpId="1"/>
      <p:bldP spid="13" grpId="0"/>
      <p:bldP spid="13" grpId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extBox 18"/>
          <p:cNvSpPr txBox="1"/>
          <p:nvPr/>
        </p:nvSpPr>
        <p:spPr>
          <a:xfrm>
            <a:off x="612000" y="620688"/>
            <a:ext cx="10944000" cy="554541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indent="266700"/>
            <a:r>
              <a:rPr lang="zh-CN" altLang="zh-CN" sz="2800" kern="100" dirty="0">
                <a:latin typeface="Times New Roman" panose="02020603050405020304"/>
                <a:ea typeface="黑体" panose="02010609060101010101" charset="-122"/>
                <a:cs typeface="Times New Roman" panose="02020603050405020304"/>
              </a:rPr>
              <a:t>二、解释</a:t>
            </a:r>
            <a:r>
              <a:rPr lang="zh-CN" altLang="zh-CN" sz="2800" kern="100" dirty="0" smtClean="0">
                <a:latin typeface="Times New Roman" panose="02020603050405020304"/>
                <a:ea typeface="黑体" panose="02010609060101010101" charset="-122"/>
                <a:cs typeface="Times New Roman" panose="02020603050405020304"/>
              </a:rPr>
              <a:t>下列加点词</a:t>
            </a:r>
            <a:endParaRPr lang="zh-CN" altLang="zh-CN" sz="2800" kern="100" dirty="0">
              <a:latin typeface="宋体" panose="02010600030101010101" pitchFamily="2" charset="-122"/>
              <a:cs typeface="Courier New" panose="02070309020205020404"/>
            </a:endParaRPr>
          </a:p>
          <a:p>
            <a:pPr indent="266700"/>
            <a:r>
              <a:rPr lang="en-US" altLang="zh-CN" sz="2800" kern="100" dirty="0">
                <a:latin typeface="Times New Roman" panose="02020603050405020304"/>
                <a:cs typeface="Courier New" panose="02070309020205020404"/>
              </a:rPr>
              <a:t>(1)</a:t>
            </a:r>
            <a:r>
              <a:rPr lang="zh-CN" altLang="zh-CN" sz="2800" kern="100" dirty="0">
                <a:latin typeface="Times New Roman" panose="02020603050405020304"/>
                <a:cs typeface="Times New Roman" panose="02020603050405020304"/>
              </a:rPr>
              <a:t>疾</a:t>
            </a:r>
            <a:endParaRPr lang="zh-CN" altLang="zh-CN" sz="2800" kern="100" dirty="0">
              <a:latin typeface="宋体" panose="02010600030101010101" pitchFamily="2" charset="-122"/>
              <a:cs typeface="Courier New" panose="02070309020205020404"/>
            </a:endParaRPr>
          </a:p>
          <a:p>
            <a:pPr indent="266700"/>
            <a:r>
              <a:rPr lang="en-US" altLang="zh-CN" sz="2800" kern="100" dirty="0">
                <a:latin typeface="宋体" panose="02010600030101010101" pitchFamily="2" charset="-122"/>
                <a:cs typeface="Times New Roman" panose="02020603050405020304"/>
              </a:rPr>
              <a:t>①</a:t>
            </a:r>
            <a:r>
              <a:rPr lang="zh-CN" altLang="zh-CN" sz="2800" kern="100" dirty="0">
                <a:latin typeface="Times New Roman" panose="02020603050405020304"/>
                <a:cs typeface="Times New Roman" panose="02020603050405020304"/>
              </a:rPr>
              <a:t>顺风而呼，声非加</a:t>
            </a:r>
            <a:r>
              <a:rPr lang="zh-CN" altLang="zh-CN" sz="2800" kern="100" dirty="0">
                <a:solidFill>
                  <a:srgbClr val="0000FF"/>
                </a:solidFill>
                <a:latin typeface="Times New Roman" panose="02020603050405020304"/>
                <a:cs typeface="Times New Roman" panose="02020603050405020304"/>
              </a:rPr>
              <a:t>疾</a:t>
            </a:r>
            <a:r>
              <a:rPr lang="zh-CN" altLang="zh-CN" sz="2800" kern="100" dirty="0">
                <a:latin typeface="Times New Roman" panose="02020603050405020304"/>
                <a:cs typeface="Times New Roman" panose="02020603050405020304"/>
              </a:rPr>
              <a:t>也</a:t>
            </a:r>
            <a:r>
              <a:rPr lang="en-US" altLang="zh-CN" sz="2800" kern="100" dirty="0">
                <a:latin typeface="Times New Roman" panose="02020603050405020304"/>
                <a:cs typeface="Courier New" panose="02070309020205020404"/>
              </a:rPr>
              <a:t>(</a:t>
            </a:r>
            <a:r>
              <a:rPr lang="zh-CN" altLang="zh-CN" sz="2800" u="dotted" kern="100" dirty="0">
                <a:latin typeface="Times New Roman" panose="02020603050405020304"/>
                <a:cs typeface="Times New Roman" panose="02020603050405020304"/>
              </a:rPr>
              <a:t>　　　　</a:t>
            </a:r>
            <a:r>
              <a:rPr lang="en-US" altLang="zh-CN" sz="2800" kern="100" dirty="0">
                <a:latin typeface="Times New Roman" panose="02020603050405020304"/>
                <a:cs typeface="Courier New" panose="02070309020205020404"/>
              </a:rPr>
              <a:t>)</a:t>
            </a:r>
            <a:endParaRPr lang="zh-CN" altLang="zh-CN" sz="2800" kern="100" dirty="0">
              <a:latin typeface="宋体" panose="02010600030101010101" pitchFamily="2" charset="-122"/>
              <a:cs typeface="Courier New" panose="02070309020205020404"/>
            </a:endParaRPr>
          </a:p>
          <a:p>
            <a:pPr indent="266700"/>
            <a:r>
              <a:rPr lang="en-US" altLang="zh-CN" sz="2800" kern="100" dirty="0">
                <a:latin typeface="宋体" panose="02010600030101010101" pitchFamily="2" charset="-122"/>
                <a:cs typeface="Times New Roman" panose="02020603050405020304"/>
              </a:rPr>
              <a:t>②</a:t>
            </a:r>
            <a:r>
              <a:rPr lang="zh-CN" altLang="zh-CN" sz="2800" kern="100" dirty="0">
                <a:latin typeface="Times New Roman" panose="02020603050405020304"/>
                <a:cs typeface="Times New Roman" panose="02020603050405020304"/>
              </a:rPr>
              <a:t>草枯鹰</a:t>
            </a:r>
            <a:r>
              <a:rPr lang="zh-CN" altLang="zh-CN" sz="2800" kern="100" dirty="0" smtClean="0">
                <a:latin typeface="Times New Roman" panose="02020603050405020304"/>
                <a:cs typeface="Times New Roman" panose="02020603050405020304"/>
              </a:rPr>
              <a:t>眼</a:t>
            </a:r>
            <a:r>
              <a:rPr lang="zh-CN" altLang="zh-CN" sz="2800" kern="100" dirty="0">
                <a:solidFill>
                  <a:srgbClr val="0000FF"/>
                </a:solidFill>
                <a:latin typeface="Times New Roman" panose="02020603050405020304"/>
                <a:cs typeface="Times New Roman" panose="02020603050405020304"/>
              </a:rPr>
              <a:t>疾</a:t>
            </a:r>
            <a:r>
              <a:rPr lang="en-US" altLang="zh-CN" sz="2800" kern="100" dirty="0" smtClean="0">
                <a:latin typeface="Times New Roman" panose="02020603050405020304"/>
                <a:cs typeface="Courier New" panose="02070309020205020404"/>
              </a:rPr>
              <a:t>(</a:t>
            </a:r>
            <a:r>
              <a:rPr lang="zh-CN" altLang="zh-CN" sz="2800" u="dotted" kern="100" dirty="0">
                <a:latin typeface="Times New Roman" panose="02020603050405020304"/>
                <a:cs typeface="Times New Roman" panose="02020603050405020304"/>
              </a:rPr>
              <a:t>　　　　</a:t>
            </a:r>
            <a:r>
              <a:rPr lang="en-US" altLang="zh-CN" sz="2800" kern="100" dirty="0">
                <a:latin typeface="Times New Roman" panose="02020603050405020304"/>
                <a:cs typeface="Courier New" panose="02070309020205020404"/>
              </a:rPr>
              <a:t>)</a:t>
            </a:r>
            <a:endParaRPr lang="zh-CN" altLang="zh-CN" sz="2800" kern="100" dirty="0">
              <a:latin typeface="宋体" panose="02010600030101010101" pitchFamily="2" charset="-122"/>
              <a:cs typeface="Courier New" panose="02070309020205020404"/>
            </a:endParaRPr>
          </a:p>
          <a:p>
            <a:pPr indent="266700"/>
            <a:r>
              <a:rPr lang="en-US" altLang="zh-CN" sz="2800" kern="100" dirty="0">
                <a:latin typeface="宋体" panose="02010600030101010101" pitchFamily="2" charset="-122"/>
                <a:cs typeface="Times New Roman" panose="02020603050405020304"/>
              </a:rPr>
              <a:t>③</a:t>
            </a:r>
            <a:r>
              <a:rPr lang="zh-CN" altLang="zh-CN" sz="2800" kern="100" dirty="0">
                <a:latin typeface="Times New Roman" panose="02020603050405020304"/>
                <a:cs typeface="Times New Roman" panose="02020603050405020304"/>
              </a:rPr>
              <a:t>君</a:t>
            </a:r>
            <a:r>
              <a:rPr lang="zh-CN" altLang="zh-CN" sz="2800" kern="100" dirty="0" smtClean="0">
                <a:latin typeface="Times New Roman" panose="02020603050405020304"/>
                <a:cs typeface="Times New Roman" panose="02020603050405020304"/>
              </a:rPr>
              <a:t>有</a:t>
            </a:r>
            <a:r>
              <a:rPr lang="zh-CN" altLang="zh-CN" sz="2800" kern="100" dirty="0">
                <a:solidFill>
                  <a:srgbClr val="0000FF"/>
                </a:solidFill>
                <a:latin typeface="Times New Roman" panose="02020603050405020304"/>
                <a:cs typeface="Times New Roman" panose="02020603050405020304"/>
              </a:rPr>
              <a:t>疾</a:t>
            </a:r>
            <a:r>
              <a:rPr lang="zh-CN" altLang="zh-CN" sz="2800" kern="100" dirty="0" smtClean="0">
                <a:latin typeface="Times New Roman" panose="02020603050405020304"/>
                <a:cs typeface="Times New Roman" panose="02020603050405020304"/>
              </a:rPr>
              <a:t>在</a:t>
            </a:r>
            <a:r>
              <a:rPr lang="zh-CN" altLang="zh-CN" sz="2800" kern="100" dirty="0">
                <a:latin typeface="Times New Roman" panose="02020603050405020304"/>
                <a:cs typeface="Times New Roman" panose="02020603050405020304"/>
              </a:rPr>
              <a:t>腠理，不治将恐深</a:t>
            </a:r>
            <a:r>
              <a:rPr lang="en-US" altLang="zh-CN" sz="2800" kern="100" dirty="0">
                <a:latin typeface="Times New Roman" panose="02020603050405020304"/>
                <a:cs typeface="Courier New" panose="02070309020205020404"/>
              </a:rPr>
              <a:t>(</a:t>
            </a:r>
            <a:r>
              <a:rPr lang="zh-CN" altLang="zh-CN" sz="2800" u="dotted" kern="100" dirty="0">
                <a:latin typeface="Times New Roman" panose="02020603050405020304"/>
                <a:cs typeface="Times New Roman" panose="02020603050405020304"/>
              </a:rPr>
              <a:t>　　　　</a:t>
            </a:r>
            <a:r>
              <a:rPr lang="en-US" altLang="zh-CN" sz="2800" kern="100" dirty="0">
                <a:latin typeface="Times New Roman" panose="02020603050405020304"/>
                <a:cs typeface="Courier New" panose="02070309020205020404"/>
              </a:rPr>
              <a:t>)</a:t>
            </a:r>
            <a:endParaRPr lang="zh-CN" altLang="zh-CN" sz="2800" kern="100" dirty="0">
              <a:latin typeface="宋体" panose="02010600030101010101" pitchFamily="2" charset="-122"/>
              <a:cs typeface="Courier New" panose="02070309020205020404"/>
            </a:endParaRPr>
          </a:p>
          <a:p>
            <a:pPr indent="266700"/>
            <a:r>
              <a:rPr lang="en-US" altLang="zh-CN" sz="2800" kern="100" dirty="0" smtClean="0">
                <a:latin typeface="宋体" panose="02010600030101010101" pitchFamily="2" charset="-122"/>
                <a:cs typeface="Times New Roman" panose="02020603050405020304"/>
              </a:rPr>
              <a:t>④</a:t>
            </a:r>
            <a:r>
              <a:rPr lang="zh-CN" altLang="zh-CN" sz="2800" kern="100" dirty="0" smtClean="0">
                <a:latin typeface="Times New Roman" panose="02020603050405020304"/>
                <a:cs typeface="Times New Roman" panose="02020603050405020304"/>
              </a:rPr>
              <a:t>庞涓</a:t>
            </a:r>
            <a:r>
              <a:rPr lang="zh-CN" altLang="zh-CN" sz="2800" kern="100" dirty="0">
                <a:latin typeface="Times New Roman" panose="02020603050405020304"/>
                <a:cs typeface="Times New Roman" panose="02020603050405020304"/>
              </a:rPr>
              <a:t>恐其贤于己</a:t>
            </a:r>
            <a:r>
              <a:rPr lang="zh-CN" altLang="zh-CN" sz="2800" kern="100" dirty="0" smtClean="0">
                <a:latin typeface="Times New Roman" panose="02020603050405020304"/>
                <a:cs typeface="Times New Roman" panose="02020603050405020304"/>
              </a:rPr>
              <a:t>，</a:t>
            </a:r>
            <a:r>
              <a:rPr lang="zh-CN" altLang="zh-CN" sz="2800" kern="100" dirty="0">
                <a:solidFill>
                  <a:srgbClr val="0000FF"/>
                </a:solidFill>
                <a:latin typeface="Times New Roman" panose="02020603050405020304"/>
                <a:cs typeface="Times New Roman" panose="02020603050405020304"/>
              </a:rPr>
              <a:t>疾</a:t>
            </a:r>
            <a:r>
              <a:rPr lang="zh-CN" altLang="zh-CN" sz="2800" kern="100" dirty="0" smtClean="0">
                <a:latin typeface="Times New Roman" panose="02020603050405020304"/>
                <a:cs typeface="Times New Roman" panose="02020603050405020304"/>
              </a:rPr>
              <a:t>之</a:t>
            </a:r>
            <a:r>
              <a:rPr lang="en-US" altLang="zh-CN" sz="2800" kern="100" dirty="0">
                <a:latin typeface="Times New Roman" panose="02020603050405020304"/>
                <a:cs typeface="Courier New" panose="02070309020205020404"/>
              </a:rPr>
              <a:t>(</a:t>
            </a:r>
            <a:r>
              <a:rPr lang="zh-CN" altLang="zh-CN" sz="2800" u="dotted" kern="100" dirty="0">
                <a:latin typeface="Times New Roman" panose="02020603050405020304"/>
                <a:cs typeface="Times New Roman" panose="02020603050405020304"/>
              </a:rPr>
              <a:t>　　　　</a:t>
            </a:r>
            <a:r>
              <a:rPr lang="en-US" altLang="zh-CN" sz="2800" kern="100" dirty="0">
                <a:latin typeface="Times New Roman" panose="02020603050405020304"/>
                <a:cs typeface="Courier New" panose="02070309020205020404"/>
              </a:rPr>
              <a:t>)</a:t>
            </a:r>
            <a:endParaRPr lang="zh-CN" altLang="zh-CN" sz="2800" kern="100" dirty="0">
              <a:latin typeface="宋体" panose="02010600030101010101" pitchFamily="2" charset="-122"/>
              <a:cs typeface="Courier New" panose="02070309020205020404"/>
            </a:endParaRPr>
          </a:p>
          <a:p>
            <a:pPr indent="266700"/>
            <a:r>
              <a:rPr lang="en-US" altLang="zh-CN" sz="2800" kern="100" dirty="0">
                <a:latin typeface="宋体" panose="02010600030101010101" pitchFamily="2" charset="-122"/>
                <a:cs typeface="Times New Roman" panose="02020603050405020304"/>
              </a:rPr>
              <a:t>⑤</a:t>
            </a:r>
            <a:r>
              <a:rPr lang="zh-CN" altLang="zh-CN" sz="2800" kern="100" dirty="0">
                <a:latin typeface="Times New Roman" panose="02020603050405020304"/>
                <a:cs typeface="Times New Roman" panose="02020603050405020304"/>
              </a:rPr>
              <a:t>会长老，问人民</a:t>
            </a:r>
            <a:r>
              <a:rPr lang="zh-CN" altLang="zh-CN" sz="2800" kern="100" dirty="0" smtClean="0">
                <a:latin typeface="Times New Roman" panose="02020603050405020304"/>
                <a:cs typeface="Times New Roman" panose="02020603050405020304"/>
              </a:rPr>
              <a:t>所</a:t>
            </a:r>
            <a:r>
              <a:rPr lang="zh-CN" altLang="zh-CN" sz="2800" kern="100" dirty="0">
                <a:solidFill>
                  <a:srgbClr val="0000FF"/>
                </a:solidFill>
                <a:latin typeface="Times New Roman" panose="02020603050405020304"/>
                <a:cs typeface="Times New Roman" panose="02020603050405020304"/>
              </a:rPr>
              <a:t>疾</a:t>
            </a:r>
            <a:r>
              <a:rPr lang="zh-CN" altLang="zh-CN" sz="2800" kern="100" dirty="0" smtClean="0">
                <a:latin typeface="Times New Roman" panose="02020603050405020304"/>
                <a:cs typeface="Times New Roman" panose="02020603050405020304"/>
              </a:rPr>
              <a:t>苦</a:t>
            </a:r>
            <a:r>
              <a:rPr lang="en-US" altLang="zh-CN" sz="2800" kern="100" dirty="0">
                <a:latin typeface="Times New Roman" panose="02020603050405020304"/>
                <a:cs typeface="Courier New" panose="02070309020205020404"/>
              </a:rPr>
              <a:t>(</a:t>
            </a:r>
            <a:r>
              <a:rPr lang="zh-CN" altLang="zh-CN" sz="2800" u="dotted" kern="100" dirty="0">
                <a:latin typeface="Times New Roman" panose="02020603050405020304"/>
                <a:cs typeface="Times New Roman" panose="02020603050405020304"/>
              </a:rPr>
              <a:t>　　　　</a:t>
            </a:r>
            <a:r>
              <a:rPr lang="en-US" altLang="zh-CN" sz="2800" kern="100" dirty="0">
                <a:latin typeface="Times New Roman" panose="02020603050405020304"/>
                <a:cs typeface="Courier New" panose="02070309020205020404"/>
              </a:rPr>
              <a:t>)</a:t>
            </a:r>
            <a:endParaRPr lang="zh-CN" altLang="zh-CN" sz="2800" kern="100" dirty="0">
              <a:latin typeface="宋体" panose="02010600030101010101" pitchFamily="2" charset="-122"/>
              <a:cs typeface="Courier New" panose="02070309020205020404"/>
            </a:endParaRPr>
          </a:p>
          <a:p>
            <a:pPr indent="266700"/>
            <a:endParaRPr lang="zh-CN" altLang="zh-CN" sz="2800" kern="100" dirty="0">
              <a:effectLst/>
              <a:latin typeface="宋体" panose="02010600030101010101" pitchFamily="2" charset="-122"/>
              <a:cs typeface="Courier New" panose="02070309020205020404"/>
            </a:endParaRPr>
          </a:p>
        </p:txBody>
      </p:sp>
      <p:pic>
        <p:nvPicPr>
          <p:cNvPr id="3" name="Picture 3" descr="C:\Users\Administrator\Desktop\图片2.png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78243" y="6319663"/>
            <a:ext cx="817563" cy="4937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矩形 1"/>
          <p:cNvSpPr/>
          <p:nvPr/>
        </p:nvSpPr>
        <p:spPr>
          <a:xfrm>
            <a:off x="5289857" y="1501253"/>
            <a:ext cx="80021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zh-CN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劲疾</a:t>
            </a:r>
            <a:endParaRPr lang="zh-CN" altLang="en-US" dirty="0"/>
          </a:p>
        </p:txBody>
      </p:sp>
      <p:sp>
        <p:nvSpPr>
          <p:cNvPr id="4" name="矩形 3"/>
          <p:cNvSpPr/>
          <p:nvPr/>
        </p:nvSpPr>
        <p:spPr>
          <a:xfrm>
            <a:off x="3496227" y="1923283"/>
            <a:ext cx="80021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zh-CN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锐利</a:t>
            </a:r>
            <a:endParaRPr lang="zh-CN" altLang="en-US" dirty="0"/>
          </a:p>
        </p:txBody>
      </p:sp>
      <p:sp>
        <p:nvSpPr>
          <p:cNvPr id="5" name="矩形 4"/>
          <p:cNvSpPr/>
          <p:nvPr/>
        </p:nvSpPr>
        <p:spPr>
          <a:xfrm>
            <a:off x="5975657" y="2371691"/>
            <a:ext cx="80021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zh-CN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小病</a:t>
            </a:r>
            <a:endParaRPr lang="zh-CN" altLang="en-US" dirty="0"/>
          </a:p>
        </p:txBody>
      </p:sp>
      <p:sp>
        <p:nvSpPr>
          <p:cNvPr id="6" name="矩形 5"/>
          <p:cNvSpPr/>
          <p:nvPr/>
        </p:nvSpPr>
        <p:spPr>
          <a:xfrm>
            <a:off x="5281064" y="2784929"/>
            <a:ext cx="80021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zh-CN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妒忌</a:t>
            </a:r>
            <a:endParaRPr lang="zh-CN" altLang="en-US" dirty="0"/>
          </a:p>
        </p:txBody>
      </p:sp>
      <p:sp>
        <p:nvSpPr>
          <p:cNvPr id="7" name="矩形 6"/>
          <p:cNvSpPr/>
          <p:nvPr/>
        </p:nvSpPr>
        <p:spPr>
          <a:xfrm>
            <a:off x="5289857" y="3198168"/>
            <a:ext cx="80021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zh-CN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苦痛</a:t>
            </a:r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4" grpId="0"/>
      <p:bldP spid="4" grpId="1"/>
      <p:bldP spid="5" grpId="0"/>
      <p:bldP spid="5" grpId="1"/>
      <p:bldP spid="6" grpId="0"/>
      <p:bldP spid="6" grpId="1"/>
      <p:bldP spid="7" grpId="0"/>
      <p:bldP spid="7" grpId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extBox 18"/>
          <p:cNvSpPr txBox="1"/>
          <p:nvPr/>
        </p:nvSpPr>
        <p:spPr>
          <a:xfrm>
            <a:off x="612000" y="620688"/>
            <a:ext cx="10944000" cy="554541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lvl="0" indent="266700"/>
            <a:r>
              <a:rPr lang="en-US" altLang="zh-CN" sz="2800" kern="100" dirty="0">
                <a:solidFill>
                  <a:prstClr val="black"/>
                </a:solidFill>
                <a:latin typeface="Times New Roman" panose="02020603050405020304"/>
                <a:cs typeface="Courier New" panose="02070309020205020404"/>
              </a:rPr>
              <a:t>(2)</a:t>
            </a:r>
            <a:r>
              <a:rPr lang="zh-CN" altLang="zh-CN" sz="2800" kern="100" dirty="0">
                <a:solidFill>
                  <a:prstClr val="black"/>
                </a:solidFill>
                <a:latin typeface="Times New Roman" panose="02020603050405020304"/>
                <a:cs typeface="Times New Roman" panose="02020603050405020304"/>
              </a:rPr>
              <a:t>闻</a:t>
            </a:r>
            <a:endParaRPr lang="zh-CN" altLang="zh-CN" sz="2800" kern="100" dirty="0">
              <a:solidFill>
                <a:prstClr val="black"/>
              </a:solidFill>
              <a:latin typeface="宋体" panose="02010600030101010101" pitchFamily="2" charset="-122"/>
              <a:cs typeface="Courier New" panose="02070309020205020404"/>
            </a:endParaRPr>
          </a:p>
          <a:p>
            <a:pPr lvl="0" indent="266700"/>
            <a:r>
              <a:rPr lang="en-US" altLang="zh-CN" sz="2800" kern="100" dirty="0">
                <a:solidFill>
                  <a:prstClr val="black"/>
                </a:solidFill>
                <a:latin typeface="宋体" panose="02010600030101010101" pitchFamily="2" charset="-122"/>
                <a:cs typeface="Times New Roman" panose="02020603050405020304"/>
              </a:rPr>
              <a:t>①</a:t>
            </a:r>
            <a:r>
              <a:rPr lang="zh-CN" altLang="zh-CN" sz="2800" kern="100" dirty="0">
                <a:solidFill>
                  <a:prstClr val="black"/>
                </a:solidFill>
                <a:latin typeface="Times New Roman" panose="02020603050405020304"/>
                <a:cs typeface="Times New Roman" panose="02020603050405020304"/>
              </a:rPr>
              <a:t>声非加疾也，而</a:t>
            </a:r>
            <a:r>
              <a:rPr lang="zh-CN" altLang="zh-CN" sz="2800" kern="100" dirty="0">
                <a:solidFill>
                  <a:srgbClr val="0000FF"/>
                </a:solidFill>
                <a:latin typeface="Times New Roman" panose="02020603050405020304"/>
                <a:cs typeface="Times New Roman" panose="02020603050405020304"/>
              </a:rPr>
              <a:t>闻</a:t>
            </a:r>
            <a:r>
              <a:rPr lang="zh-CN" altLang="zh-CN" sz="2800" kern="100" dirty="0">
                <a:solidFill>
                  <a:prstClr val="black"/>
                </a:solidFill>
                <a:latin typeface="Times New Roman" panose="02020603050405020304"/>
                <a:cs typeface="Times New Roman" panose="02020603050405020304"/>
              </a:rPr>
              <a:t>者彰</a:t>
            </a:r>
            <a:r>
              <a:rPr lang="en-US" altLang="zh-CN" sz="2800" kern="100" dirty="0">
                <a:solidFill>
                  <a:prstClr val="black"/>
                </a:solidFill>
                <a:latin typeface="Times New Roman" panose="02020603050405020304"/>
                <a:cs typeface="Courier New" panose="02070309020205020404"/>
              </a:rPr>
              <a:t>(</a:t>
            </a:r>
            <a:r>
              <a:rPr lang="zh-CN" altLang="zh-CN" sz="2800" u="dotted" kern="100" dirty="0">
                <a:solidFill>
                  <a:prstClr val="black"/>
                </a:solidFill>
                <a:latin typeface="Times New Roman" panose="02020603050405020304"/>
                <a:cs typeface="Times New Roman" panose="02020603050405020304"/>
              </a:rPr>
              <a:t>　　　　</a:t>
            </a:r>
            <a:r>
              <a:rPr lang="en-US" altLang="zh-CN" sz="2800" kern="100" dirty="0">
                <a:solidFill>
                  <a:prstClr val="black"/>
                </a:solidFill>
                <a:latin typeface="Times New Roman" panose="02020603050405020304"/>
                <a:cs typeface="Courier New" panose="02070309020205020404"/>
              </a:rPr>
              <a:t>)</a:t>
            </a:r>
            <a:endParaRPr lang="zh-CN" altLang="zh-CN" sz="2800" kern="100" dirty="0">
              <a:solidFill>
                <a:prstClr val="black"/>
              </a:solidFill>
              <a:latin typeface="宋体" panose="02010600030101010101" pitchFamily="2" charset="-122"/>
              <a:cs typeface="Courier New" panose="02070309020205020404"/>
            </a:endParaRPr>
          </a:p>
          <a:p>
            <a:pPr lvl="0" indent="266700"/>
            <a:r>
              <a:rPr lang="en-US" altLang="zh-CN" sz="2800" kern="100" dirty="0">
                <a:solidFill>
                  <a:prstClr val="black"/>
                </a:solidFill>
                <a:latin typeface="宋体" panose="02010600030101010101" pitchFamily="2" charset="-122"/>
                <a:cs typeface="Times New Roman" panose="02020603050405020304"/>
              </a:rPr>
              <a:t>②</a:t>
            </a:r>
            <a:r>
              <a:rPr lang="zh-CN" altLang="zh-CN" sz="2800" kern="100" dirty="0" smtClean="0">
                <a:solidFill>
                  <a:prstClr val="black"/>
                </a:solidFill>
                <a:latin typeface="Times New Roman" panose="02020603050405020304"/>
                <a:cs typeface="Times New Roman" panose="02020603050405020304"/>
              </a:rPr>
              <a:t>博</a:t>
            </a:r>
            <a:r>
              <a:rPr lang="zh-CN" altLang="zh-CN" sz="2800" kern="100" dirty="0">
                <a:solidFill>
                  <a:srgbClr val="0000FF"/>
                </a:solidFill>
                <a:latin typeface="Times New Roman" panose="02020603050405020304"/>
                <a:cs typeface="Times New Roman" panose="02020603050405020304"/>
              </a:rPr>
              <a:t>闻</a:t>
            </a:r>
            <a:r>
              <a:rPr lang="zh-CN" altLang="zh-CN" sz="2800" kern="100" dirty="0" smtClean="0">
                <a:solidFill>
                  <a:prstClr val="black"/>
                </a:solidFill>
                <a:latin typeface="Times New Roman" panose="02020603050405020304"/>
                <a:cs typeface="Times New Roman" panose="02020603050405020304"/>
              </a:rPr>
              <a:t>强志</a:t>
            </a:r>
            <a:r>
              <a:rPr lang="en-US" altLang="zh-CN" sz="2800" kern="100" dirty="0">
                <a:solidFill>
                  <a:prstClr val="black"/>
                </a:solidFill>
                <a:latin typeface="Times New Roman" panose="02020603050405020304"/>
                <a:cs typeface="Courier New" panose="02070309020205020404"/>
              </a:rPr>
              <a:t>(</a:t>
            </a:r>
            <a:r>
              <a:rPr lang="zh-CN" altLang="zh-CN" sz="2800" u="dotted" kern="100" dirty="0">
                <a:solidFill>
                  <a:prstClr val="black"/>
                </a:solidFill>
                <a:latin typeface="Times New Roman" panose="02020603050405020304"/>
                <a:cs typeface="Times New Roman" panose="02020603050405020304"/>
              </a:rPr>
              <a:t>　　　</a:t>
            </a:r>
            <a:r>
              <a:rPr lang="en-US" altLang="zh-CN" sz="2800" u="dotted" kern="100" dirty="0" smtClean="0">
                <a:solidFill>
                  <a:prstClr val="black"/>
                </a:solidFill>
                <a:latin typeface="Times New Roman" panose="02020603050405020304"/>
                <a:cs typeface="Times New Roman" panose="02020603050405020304"/>
              </a:rPr>
              <a:t>   </a:t>
            </a:r>
            <a:r>
              <a:rPr lang="zh-CN" altLang="zh-CN" sz="2800" u="dotted" kern="100" dirty="0">
                <a:solidFill>
                  <a:prstClr val="black"/>
                </a:solidFill>
                <a:latin typeface="Times New Roman" panose="02020603050405020304"/>
                <a:cs typeface="Times New Roman" panose="02020603050405020304"/>
              </a:rPr>
              <a:t>　</a:t>
            </a:r>
            <a:r>
              <a:rPr lang="en-US" altLang="zh-CN" sz="2800" kern="100" dirty="0">
                <a:solidFill>
                  <a:prstClr val="black"/>
                </a:solidFill>
                <a:latin typeface="Times New Roman" panose="02020603050405020304"/>
                <a:cs typeface="Courier New" panose="02070309020205020404"/>
              </a:rPr>
              <a:t>)</a:t>
            </a:r>
            <a:endParaRPr lang="zh-CN" altLang="zh-CN" sz="2800" kern="100" dirty="0">
              <a:solidFill>
                <a:prstClr val="black"/>
              </a:solidFill>
              <a:latin typeface="宋体" panose="02010600030101010101" pitchFamily="2" charset="-122"/>
              <a:cs typeface="Courier New" panose="02070309020205020404"/>
            </a:endParaRPr>
          </a:p>
          <a:p>
            <a:pPr lvl="0" indent="266700"/>
            <a:r>
              <a:rPr lang="en-US" altLang="zh-CN" sz="2800" kern="100" dirty="0">
                <a:solidFill>
                  <a:prstClr val="black"/>
                </a:solidFill>
                <a:latin typeface="宋体" panose="02010600030101010101" pitchFamily="2" charset="-122"/>
                <a:cs typeface="Times New Roman" panose="02020603050405020304"/>
              </a:rPr>
              <a:t>③</a:t>
            </a:r>
            <a:r>
              <a:rPr lang="zh-CN" altLang="zh-CN" sz="2800" kern="100" dirty="0" smtClean="0">
                <a:solidFill>
                  <a:prstClr val="black"/>
                </a:solidFill>
                <a:latin typeface="Times New Roman" panose="02020603050405020304"/>
                <a:cs typeface="Times New Roman" panose="02020603050405020304"/>
              </a:rPr>
              <a:t>初</a:t>
            </a:r>
            <a:r>
              <a:rPr lang="zh-CN" altLang="zh-CN" sz="2800" kern="100" dirty="0">
                <a:solidFill>
                  <a:srgbClr val="0000FF"/>
                </a:solidFill>
                <a:latin typeface="Times New Roman" panose="02020603050405020304"/>
                <a:cs typeface="Times New Roman" panose="02020603050405020304"/>
              </a:rPr>
              <a:t>闻</a:t>
            </a:r>
            <a:r>
              <a:rPr lang="zh-CN" altLang="zh-CN" sz="2800" kern="100" dirty="0" smtClean="0">
                <a:solidFill>
                  <a:prstClr val="black"/>
                </a:solidFill>
                <a:latin typeface="Times New Roman" panose="02020603050405020304"/>
                <a:cs typeface="Times New Roman" panose="02020603050405020304"/>
              </a:rPr>
              <a:t>涕泪</a:t>
            </a:r>
            <a:r>
              <a:rPr lang="zh-CN" altLang="zh-CN" sz="2800" kern="100" dirty="0">
                <a:solidFill>
                  <a:prstClr val="black"/>
                </a:solidFill>
                <a:latin typeface="Times New Roman" panose="02020603050405020304"/>
                <a:cs typeface="Times New Roman" panose="02020603050405020304"/>
              </a:rPr>
              <a:t>满衣裳</a:t>
            </a:r>
            <a:r>
              <a:rPr lang="en-US" altLang="zh-CN" sz="2800" kern="100" dirty="0">
                <a:solidFill>
                  <a:prstClr val="black"/>
                </a:solidFill>
                <a:latin typeface="Times New Roman" panose="02020603050405020304"/>
                <a:cs typeface="Courier New" panose="02070309020205020404"/>
              </a:rPr>
              <a:t>(</a:t>
            </a:r>
            <a:r>
              <a:rPr lang="zh-CN" altLang="zh-CN" sz="2800" u="dotted" kern="100" dirty="0">
                <a:solidFill>
                  <a:prstClr val="black"/>
                </a:solidFill>
                <a:latin typeface="Times New Roman" panose="02020603050405020304"/>
                <a:cs typeface="Times New Roman" panose="02020603050405020304"/>
              </a:rPr>
              <a:t>　　　　</a:t>
            </a:r>
            <a:r>
              <a:rPr lang="en-US" altLang="zh-CN" sz="2800" kern="100" dirty="0">
                <a:solidFill>
                  <a:prstClr val="black"/>
                </a:solidFill>
                <a:latin typeface="Times New Roman" panose="02020603050405020304"/>
                <a:cs typeface="Courier New" panose="02070309020205020404"/>
              </a:rPr>
              <a:t>)</a:t>
            </a:r>
            <a:endParaRPr lang="zh-CN" altLang="zh-CN" sz="2800" kern="100" dirty="0">
              <a:solidFill>
                <a:prstClr val="black"/>
              </a:solidFill>
              <a:latin typeface="宋体" panose="02010600030101010101" pitchFamily="2" charset="-122"/>
              <a:cs typeface="Courier New" panose="02070309020205020404"/>
            </a:endParaRPr>
          </a:p>
          <a:p>
            <a:pPr lvl="0" indent="266700"/>
            <a:r>
              <a:rPr lang="en-US" altLang="zh-CN" sz="2800" kern="100" dirty="0" smtClean="0">
                <a:solidFill>
                  <a:prstClr val="black"/>
                </a:solidFill>
                <a:latin typeface="宋体" panose="02010600030101010101" pitchFamily="2" charset="-122"/>
                <a:cs typeface="Times New Roman" panose="02020603050405020304"/>
              </a:rPr>
              <a:t>④</a:t>
            </a:r>
            <a:r>
              <a:rPr lang="zh-CN" altLang="zh-CN" sz="2800" kern="100" dirty="0">
                <a:solidFill>
                  <a:srgbClr val="0000FF"/>
                </a:solidFill>
                <a:latin typeface="Times New Roman" panose="02020603050405020304"/>
                <a:cs typeface="Times New Roman" panose="02020603050405020304"/>
              </a:rPr>
              <a:t>闻</a:t>
            </a:r>
            <a:r>
              <a:rPr lang="zh-CN" altLang="zh-CN" sz="2800" kern="100" dirty="0" smtClean="0">
                <a:solidFill>
                  <a:prstClr val="black"/>
                </a:solidFill>
                <a:latin typeface="Times New Roman" panose="02020603050405020304"/>
                <a:cs typeface="Times New Roman" panose="02020603050405020304"/>
              </a:rPr>
              <a:t>道</a:t>
            </a:r>
            <a:r>
              <a:rPr lang="zh-CN" altLang="zh-CN" sz="2800" kern="100" dirty="0">
                <a:solidFill>
                  <a:prstClr val="black"/>
                </a:solidFill>
                <a:latin typeface="Times New Roman" panose="02020603050405020304"/>
                <a:cs typeface="Times New Roman" panose="02020603050405020304"/>
              </a:rPr>
              <a:t>有先后</a:t>
            </a:r>
            <a:r>
              <a:rPr lang="en-US" altLang="zh-CN" sz="2800" kern="100" dirty="0">
                <a:solidFill>
                  <a:prstClr val="black"/>
                </a:solidFill>
                <a:latin typeface="Times New Roman" panose="02020603050405020304"/>
                <a:cs typeface="Courier New" panose="02070309020205020404"/>
              </a:rPr>
              <a:t>(</a:t>
            </a:r>
            <a:r>
              <a:rPr lang="zh-CN" altLang="zh-CN" sz="2800" u="dotted" kern="100" dirty="0">
                <a:solidFill>
                  <a:prstClr val="black"/>
                </a:solidFill>
                <a:latin typeface="Times New Roman" panose="02020603050405020304"/>
                <a:cs typeface="Times New Roman" panose="02020603050405020304"/>
              </a:rPr>
              <a:t>　　　　</a:t>
            </a:r>
            <a:r>
              <a:rPr lang="en-US" altLang="zh-CN" sz="2800" kern="100" dirty="0">
                <a:solidFill>
                  <a:prstClr val="black"/>
                </a:solidFill>
                <a:latin typeface="Times New Roman" panose="02020603050405020304"/>
                <a:cs typeface="Courier New" panose="02070309020205020404"/>
              </a:rPr>
              <a:t>)</a:t>
            </a:r>
            <a:endParaRPr lang="zh-CN" altLang="zh-CN" sz="2800" kern="100" dirty="0">
              <a:solidFill>
                <a:prstClr val="black"/>
              </a:solidFill>
              <a:latin typeface="宋体" panose="02010600030101010101" pitchFamily="2" charset="-122"/>
              <a:cs typeface="Courier New" panose="02070309020205020404"/>
            </a:endParaRPr>
          </a:p>
          <a:p>
            <a:pPr lvl="0" indent="266700"/>
            <a:r>
              <a:rPr lang="en-US" altLang="zh-CN" sz="2800" kern="100" dirty="0">
                <a:solidFill>
                  <a:prstClr val="black"/>
                </a:solidFill>
                <a:latin typeface="宋体" panose="02010600030101010101" pitchFamily="2" charset="-122"/>
                <a:cs typeface="Times New Roman" panose="02020603050405020304"/>
              </a:rPr>
              <a:t>⑤</a:t>
            </a:r>
            <a:r>
              <a:rPr lang="zh-CN" altLang="zh-CN" sz="2800" kern="100" dirty="0">
                <a:solidFill>
                  <a:prstClr val="black"/>
                </a:solidFill>
                <a:latin typeface="Times New Roman" panose="02020603050405020304"/>
                <a:cs typeface="Times New Roman" panose="02020603050405020304"/>
              </a:rPr>
              <a:t>雪后</a:t>
            </a:r>
            <a:r>
              <a:rPr lang="zh-CN" altLang="zh-CN" sz="2800" kern="100" dirty="0" smtClean="0">
                <a:solidFill>
                  <a:prstClr val="black"/>
                </a:solidFill>
                <a:latin typeface="Times New Roman" panose="02020603050405020304"/>
                <a:cs typeface="Times New Roman" panose="02020603050405020304"/>
              </a:rPr>
              <a:t>更</a:t>
            </a:r>
            <a:r>
              <a:rPr lang="zh-CN" altLang="zh-CN" sz="2800" kern="100" dirty="0">
                <a:solidFill>
                  <a:srgbClr val="0000FF"/>
                </a:solidFill>
                <a:latin typeface="Times New Roman" panose="02020603050405020304"/>
                <a:cs typeface="Times New Roman" panose="02020603050405020304"/>
              </a:rPr>
              <a:t>闻</a:t>
            </a:r>
            <a:r>
              <a:rPr lang="zh-CN" altLang="zh-CN" sz="2800" kern="100" dirty="0" smtClean="0">
                <a:solidFill>
                  <a:prstClr val="black"/>
                </a:solidFill>
                <a:latin typeface="Times New Roman" panose="02020603050405020304"/>
                <a:cs typeface="Times New Roman" panose="02020603050405020304"/>
              </a:rPr>
              <a:t>香</a:t>
            </a:r>
            <a:r>
              <a:rPr lang="en-US" altLang="zh-CN" sz="2800" kern="100" dirty="0">
                <a:solidFill>
                  <a:prstClr val="black"/>
                </a:solidFill>
                <a:latin typeface="Times New Roman" panose="02020603050405020304"/>
                <a:cs typeface="Courier New" panose="02070309020205020404"/>
              </a:rPr>
              <a:t>(</a:t>
            </a:r>
            <a:r>
              <a:rPr lang="zh-CN" altLang="zh-CN" sz="2800" u="dotted" kern="100" dirty="0">
                <a:solidFill>
                  <a:prstClr val="black"/>
                </a:solidFill>
                <a:latin typeface="Times New Roman" panose="02020603050405020304"/>
                <a:cs typeface="Times New Roman" panose="02020603050405020304"/>
              </a:rPr>
              <a:t>　　　　</a:t>
            </a:r>
            <a:r>
              <a:rPr lang="en-US" altLang="zh-CN" sz="2800" kern="100" dirty="0">
                <a:solidFill>
                  <a:prstClr val="black"/>
                </a:solidFill>
                <a:latin typeface="Times New Roman" panose="02020603050405020304"/>
                <a:cs typeface="Courier New" panose="02070309020205020404"/>
              </a:rPr>
              <a:t>)</a:t>
            </a:r>
            <a:endParaRPr lang="zh-CN" altLang="zh-CN" sz="2800" kern="100" dirty="0">
              <a:solidFill>
                <a:prstClr val="black"/>
              </a:solidFill>
              <a:latin typeface="宋体" panose="02010600030101010101" pitchFamily="2" charset="-122"/>
              <a:cs typeface="Courier New" panose="02070309020205020404"/>
            </a:endParaRPr>
          </a:p>
          <a:p>
            <a:pPr lvl="0" indent="266700"/>
            <a:r>
              <a:rPr lang="en-US" altLang="zh-CN" sz="2800" kern="100" dirty="0">
                <a:solidFill>
                  <a:prstClr val="black"/>
                </a:solidFill>
                <a:latin typeface="宋体" panose="02010600030101010101" pitchFamily="2" charset="-122"/>
                <a:cs typeface="Times New Roman" panose="02020603050405020304"/>
              </a:rPr>
              <a:t>⑥</a:t>
            </a:r>
            <a:r>
              <a:rPr lang="zh-CN" altLang="zh-CN" sz="2800" kern="100" dirty="0" smtClean="0">
                <a:solidFill>
                  <a:prstClr val="black"/>
                </a:solidFill>
                <a:latin typeface="Times New Roman" panose="02020603050405020304"/>
                <a:cs typeface="Times New Roman" panose="02020603050405020304"/>
              </a:rPr>
              <a:t>不求</a:t>
            </a:r>
            <a:r>
              <a:rPr lang="zh-CN" altLang="zh-CN" sz="2800" kern="100" dirty="0">
                <a:solidFill>
                  <a:srgbClr val="0000FF"/>
                </a:solidFill>
                <a:latin typeface="Times New Roman" panose="02020603050405020304"/>
                <a:cs typeface="Times New Roman" panose="02020603050405020304"/>
              </a:rPr>
              <a:t>闻</a:t>
            </a:r>
            <a:r>
              <a:rPr lang="zh-CN" altLang="zh-CN" sz="2800" kern="100" dirty="0" smtClean="0">
                <a:solidFill>
                  <a:prstClr val="black"/>
                </a:solidFill>
                <a:latin typeface="Times New Roman" panose="02020603050405020304"/>
                <a:cs typeface="Times New Roman" panose="02020603050405020304"/>
              </a:rPr>
              <a:t>达</a:t>
            </a:r>
            <a:r>
              <a:rPr lang="zh-CN" altLang="zh-CN" sz="2800" kern="100" dirty="0">
                <a:solidFill>
                  <a:prstClr val="black"/>
                </a:solidFill>
                <a:latin typeface="Times New Roman" panose="02020603050405020304"/>
                <a:cs typeface="Times New Roman" panose="02020603050405020304"/>
              </a:rPr>
              <a:t>于诸侯</a:t>
            </a:r>
            <a:r>
              <a:rPr lang="en-US" altLang="zh-CN" sz="2800" kern="100" dirty="0">
                <a:solidFill>
                  <a:prstClr val="black"/>
                </a:solidFill>
                <a:latin typeface="Times New Roman" panose="02020603050405020304"/>
                <a:cs typeface="Courier New" panose="02070309020205020404"/>
              </a:rPr>
              <a:t>(</a:t>
            </a:r>
            <a:r>
              <a:rPr lang="zh-CN" altLang="zh-CN" sz="2800" u="dotted" kern="100" dirty="0">
                <a:solidFill>
                  <a:prstClr val="black"/>
                </a:solidFill>
                <a:latin typeface="Times New Roman" panose="02020603050405020304"/>
                <a:cs typeface="Times New Roman" panose="02020603050405020304"/>
              </a:rPr>
              <a:t>　　</a:t>
            </a:r>
            <a:r>
              <a:rPr lang="en-US" altLang="zh-CN" sz="2800" u="dotted" kern="100" dirty="0" smtClean="0">
                <a:solidFill>
                  <a:prstClr val="black"/>
                </a:solidFill>
                <a:latin typeface="Times New Roman" panose="02020603050405020304"/>
                <a:cs typeface="Times New Roman" panose="02020603050405020304"/>
              </a:rPr>
              <a:t>   </a:t>
            </a:r>
            <a:r>
              <a:rPr lang="zh-CN" altLang="zh-CN" sz="2800" u="dotted" kern="100" dirty="0">
                <a:solidFill>
                  <a:prstClr val="black"/>
                </a:solidFill>
                <a:latin typeface="Times New Roman" panose="02020603050405020304"/>
                <a:cs typeface="Times New Roman" panose="02020603050405020304"/>
              </a:rPr>
              <a:t>　　</a:t>
            </a:r>
            <a:r>
              <a:rPr lang="en-US" altLang="zh-CN" sz="2800" kern="100" dirty="0">
                <a:solidFill>
                  <a:prstClr val="black"/>
                </a:solidFill>
                <a:latin typeface="Times New Roman" panose="02020603050405020304"/>
                <a:cs typeface="Courier New" panose="02070309020205020404"/>
              </a:rPr>
              <a:t>)</a:t>
            </a:r>
            <a:endParaRPr lang="zh-CN" altLang="zh-CN" sz="2800" kern="100" dirty="0">
              <a:solidFill>
                <a:prstClr val="black"/>
              </a:solidFill>
              <a:latin typeface="宋体" panose="02010600030101010101" pitchFamily="2" charset="-122"/>
              <a:cs typeface="Courier New" panose="02070309020205020404"/>
            </a:endParaRPr>
          </a:p>
          <a:p>
            <a:pPr lvl="0" indent="266700"/>
            <a:endParaRPr lang="en-US" altLang="zh-CN" sz="2800" kern="100" dirty="0" smtClean="0">
              <a:latin typeface="Times New Roman" panose="02020603050405020304"/>
              <a:ea typeface="黑体" panose="02010609060101010101" charset="-122"/>
              <a:cs typeface="Courier New" panose="02070309020205020404"/>
            </a:endParaRPr>
          </a:p>
        </p:txBody>
      </p:sp>
      <p:pic>
        <p:nvPicPr>
          <p:cNvPr id="3" name="Picture 3" descr="C:\Users\Administrator\Desktop\图片2.png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78243" y="6319663"/>
            <a:ext cx="817563" cy="4937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矩形 1"/>
          <p:cNvSpPr/>
          <p:nvPr/>
        </p:nvSpPr>
        <p:spPr>
          <a:xfrm>
            <a:off x="5254688" y="1070429"/>
            <a:ext cx="80021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zh-CN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听见</a:t>
            </a:r>
            <a:endParaRPr lang="zh-CN" altLang="en-US" dirty="0"/>
          </a:p>
        </p:txBody>
      </p:sp>
      <p:sp>
        <p:nvSpPr>
          <p:cNvPr id="4" name="矩形 3"/>
          <p:cNvSpPr/>
          <p:nvPr/>
        </p:nvSpPr>
        <p:spPr>
          <a:xfrm>
            <a:off x="2805961" y="1536422"/>
            <a:ext cx="172354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zh-CN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见闻、见识</a:t>
            </a:r>
            <a:endParaRPr lang="zh-CN" altLang="en-US" dirty="0"/>
          </a:p>
        </p:txBody>
      </p:sp>
      <p:sp>
        <p:nvSpPr>
          <p:cNvPr id="5" name="矩形 4"/>
          <p:cNvSpPr/>
          <p:nvPr/>
        </p:nvSpPr>
        <p:spPr>
          <a:xfrm>
            <a:off x="4190819" y="1949661"/>
            <a:ext cx="80021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zh-CN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听说</a:t>
            </a:r>
            <a:endParaRPr lang="zh-CN" altLang="en-US" dirty="0"/>
          </a:p>
        </p:txBody>
      </p:sp>
      <p:sp>
        <p:nvSpPr>
          <p:cNvPr id="6" name="矩形 5"/>
          <p:cNvSpPr/>
          <p:nvPr/>
        </p:nvSpPr>
        <p:spPr>
          <a:xfrm>
            <a:off x="3513811" y="2362899"/>
            <a:ext cx="80021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zh-CN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知道</a:t>
            </a:r>
            <a:endParaRPr lang="zh-CN" altLang="en-US" dirty="0"/>
          </a:p>
        </p:txBody>
      </p:sp>
      <p:sp>
        <p:nvSpPr>
          <p:cNvPr id="7" name="矩形 6"/>
          <p:cNvSpPr/>
          <p:nvPr/>
        </p:nvSpPr>
        <p:spPr>
          <a:xfrm>
            <a:off x="3206034" y="2781722"/>
            <a:ext cx="141577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zh-CN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用鼻子嗅</a:t>
            </a:r>
            <a:endParaRPr lang="zh-CN" altLang="en-US" dirty="0"/>
          </a:p>
        </p:txBody>
      </p:sp>
      <p:sp>
        <p:nvSpPr>
          <p:cNvPr id="8" name="矩形 7"/>
          <p:cNvSpPr/>
          <p:nvPr/>
        </p:nvSpPr>
        <p:spPr>
          <a:xfrm>
            <a:off x="3867601" y="3215753"/>
            <a:ext cx="172354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zh-CN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闻名、出名</a:t>
            </a:r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4" grpId="0"/>
      <p:bldP spid="4" grpId="1"/>
      <p:bldP spid="5" grpId="0"/>
      <p:bldP spid="5" grpId="1"/>
      <p:bldP spid="6" grpId="0"/>
      <p:bldP spid="6" grpId="1"/>
      <p:bldP spid="7" grpId="0"/>
      <p:bldP spid="7" grpId="1"/>
      <p:bldP spid="8" grpId="0"/>
      <p:bldP spid="8" grpId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extBox 18"/>
          <p:cNvSpPr txBox="1"/>
          <p:nvPr/>
        </p:nvSpPr>
        <p:spPr>
          <a:xfrm>
            <a:off x="612000" y="620688"/>
            <a:ext cx="10944000" cy="554541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lvl="0" indent="266700"/>
            <a:r>
              <a:rPr lang="en-US" altLang="zh-CN" sz="2800" kern="100" dirty="0">
                <a:solidFill>
                  <a:prstClr val="black"/>
                </a:solidFill>
                <a:latin typeface="Times New Roman" panose="02020603050405020304"/>
                <a:cs typeface="Courier New" panose="02070309020205020404"/>
              </a:rPr>
              <a:t>(3)</a:t>
            </a:r>
            <a:r>
              <a:rPr lang="zh-CN" altLang="en-US" sz="2800" kern="100" dirty="0">
                <a:solidFill>
                  <a:prstClr val="black"/>
                </a:solidFill>
                <a:latin typeface="Times New Roman" panose="02020603050405020304"/>
                <a:cs typeface="Courier New" panose="02070309020205020404"/>
              </a:rPr>
              <a:t>假</a:t>
            </a:r>
            <a:endParaRPr lang="zh-CN" altLang="en-US" sz="2800" kern="100" dirty="0">
              <a:solidFill>
                <a:prstClr val="black"/>
              </a:solidFill>
              <a:latin typeface="Times New Roman" panose="02020603050405020304"/>
              <a:cs typeface="Courier New" panose="02070309020205020404"/>
            </a:endParaRPr>
          </a:p>
          <a:p>
            <a:pPr lvl="0" indent="266700"/>
            <a:endParaRPr lang="zh-CN" altLang="zh-CN" sz="2800" kern="100" dirty="0">
              <a:solidFill>
                <a:prstClr val="black"/>
              </a:solidFill>
              <a:latin typeface="宋体" panose="02010600030101010101" pitchFamily="2" charset="-122"/>
              <a:cs typeface="Courier New" panose="02070309020205020404"/>
            </a:endParaRPr>
          </a:p>
          <a:p>
            <a:pPr marL="514350" lvl="0" indent="-514350">
              <a:buFont typeface="+mj-ea"/>
              <a:buAutoNum type="circleNumDbPlain"/>
            </a:pPr>
            <a:r>
              <a:rPr lang="zh-CN" altLang="en-US" sz="2800" kern="100" dirty="0">
                <a:solidFill>
                  <a:prstClr val="black"/>
                </a:solidFill>
                <a:latin typeface="宋体" panose="02010600030101010101" pitchFamily="2" charset="-122"/>
                <a:cs typeface="Courier New" panose="02070309020205020404"/>
              </a:rPr>
              <a:t>善假于物也（</a:t>
            </a:r>
            <a:r>
              <a:rPr lang="zh-CN" altLang="en-US" sz="2800" u="sng" kern="100" dirty="0">
                <a:solidFill>
                  <a:prstClr val="black"/>
                </a:solidFill>
                <a:latin typeface="宋体" panose="02010600030101010101" pitchFamily="2" charset="-122"/>
                <a:cs typeface="Courier New" panose="02070309020205020404"/>
              </a:rPr>
              <a:t> </a:t>
            </a:r>
            <a:r>
              <a:rPr lang="en-US" altLang="zh-CN" sz="2800" u="sng" kern="100" dirty="0">
                <a:solidFill>
                  <a:prstClr val="black"/>
                </a:solidFill>
                <a:latin typeface="宋体" panose="02010600030101010101" pitchFamily="2" charset="-122"/>
                <a:cs typeface="Courier New" panose="02070309020205020404"/>
              </a:rPr>
              <a:t>   </a:t>
            </a:r>
            <a:r>
              <a:rPr lang="zh-CN" altLang="en-US" sz="2800" kern="100" dirty="0">
                <a:solidFill>
                  <a:prstClr val="black"/>
                </a:solidFill>
                <a:latin typeface="宋体" panose="02010600030101010101" pitchFamily="2" charset="-122"/>
                <a:cs typeface="Courier New" panose="02070309020205020404"/>
              </a:rPr>
              <a:t>）</a:t>
            </a:r>
            <a:endParaRPr lang="zh-CN" altLang="en-US" sz="2800" kern="100" dirty="0">
              <a:solidFill>
                <a:prstClr val="black"/>
              </a:solidFill>
              <a:latin typeface="宋体" panose="02010600030101010101" pitchFamily="2" charset="-122"/>
              <a:cs typeface="Courier New" panose="02070309020205020404"/>
            </a:endParaRPr>
          </a:p>
          <a:p>
            <a:pPr marL="514350" lvl="0" indent="-514350">
              <a:buFont typeface="+mj-ea"/>
              <a:buAutoNum type="circleNumDbPlain"/>
            </a:pPr>
            <a:r>
              <a:rPr lang="zh-CN" altLang="en-US" sz="2800" kern="100" dirty="0">
                <a:solidFill>
                  <a:prstClr val="black"/>
                </a:solidFill>
                <a:latin typeface="宋体" panose="02010600030101010101" pitchFamily="2" charset="-122"/>
                <a:cs typeface="Courier New" panose="02070309020205020404"/>
              </a:rPr>
              <a:t>乃悟前狼假寐，盖以诱敌(</a:t>
            </a:r>
            <a:r>
              <a:rPr lang="zh-CN" altLang="en-US" sz="2800" u="sng" kern="100" dirty="0">
                <a:solidFill>
                  <a:prstClr val="black"/>
                </a:solidFill>
                <a:latin typeface="宋体" panose="02010600030101010101" pitchFamily="2" charset="-122"/>
                <a:cs typeface="Courier New" panose="02070309020205020404"/>
              </a:rPr>
              <a:t> </a:t>
            </a:r>
            <a:r>
              <a:rPr lang="en-US" altLang="zh-CN" sz="2800" u="sng" kern="100" dirty="0">
                <a:solidFill>
                  <a:prstClr val="black"/>
                </a:solidFill>
                <a:latin typeface="宋体" panose="02010600030101010101" pitchFamily="2" charset="-122"/>
                <a:cs typeface="Courier New" panose="02070309020205020404"/>
              </a:rPr>
              <a:t>   </a:t>
            </a:r>
            <a:r>
              <a:rPr lang="zh-CN" altLang="en-US" sz="2800" kern="100" dirty="0">
                <a:solidFill>
                  <a:prstClr val="black"/>
                </a:solidFill>
                <a:latin typeface="宋体" panose="02010600030101010101" pitchFamily="2" charset="-122"/>
                <a:cs typeface="Courier New" panose="02070309020205020404"/>
              </a:rPr>
              <a:t>）</a:t>
            </a:r>
            <a:endParaRPr lang="zh-CN" altLang="en-US" sz="2800" kern="100" dirty="0">
              <a:solidFill>
                <a:prstClr val="black"/>
              </a:solidFill>
              <a:latin typeface="宋体" panose="02010600030101010101" pitchFamily="2" charset="-122"/>
              <a:cs typeface="Courier New" panose="02070309020205020404"/>
            </a:endParaRPr>
          </a:p>
          <a:p>
            <a:pPr marL="514350" lvl="0" indent="-514350">
              <a:buFont typeface="+mj-ea"/>
              <a:buAutoNum type="circleNumDbPlain"/>
            </a:pPr>
            <a:r>
              <a:rPr lang="zh-CN" altLang="en-US" sz="2800" kern="100" dirty="0">
                <a:solidFill>
                  <a:prstClr val="black"/>
                </a:solidFill>
                <a:latin typeface="宋体" panose="02010600030101010101" pitchFamily="2" charset="-122"/>
                <a:cs typeface="Courier New" panose="02070309020205020404"/>
              </a:rPr>
              <a:t>以是人多以书假余（</a:t>
            </a:r>
            <a:r>
              <a:rPr lang="zh-CN" altLang="en-US" sz="2800" u="sng" kern="100" dirty="0">
                <a:solidFill>
                  <a:prstClr val="black"/>
                </a:solidFill>
                <a:latin typeface="宋体" panose="02010600030101010101" pitchFamily="2" charset="-122"/>
                <a:cs typeface="Courier New" panose="02070309020205020404"/>
              </a:rPr>
              <a:t> </a:t>
            </a:r>
            <a:r>
              <a:rPr lang="en-US" altLang="zh-CN" sz="2800" u="sng" kern="100" dirty="0">
                <a:solidFill>
                  <a:prstClr val="black"/>
                </a:solidFill>
                <a:latin typeface="宋体" panose="02010600030101010101" pitchFamily="2" charset="-122"/>
                <a:cs typeface="Courier New" panose="02070309020205020404"/>
              </a:rPr>
              <a:t>    </a:t>
            </a:r>
            <a:r>
              <a:rPr lang="zh-CN" altLang="en-US" sz="2800" kern="100" dirty="0">
                <a:solidFill>
                  <a:prstClr val="black"/>
                </a:solidFill>
                <a:latin typeface="宋体" panose="02010600030101010101" pitchFamily="2" charset="-122"/>
                <a:cs typeface="Courier New" panose="02070309020205020404"/>
              </a:rPr>
              <a:t>）</a:t>
            </a:r>
            <a:r>
              <a:rPr lang="en-US" altLang="zh-CN" sz="2800" kern="100" dirty="0">
                <a:solidFill>
                  <a:prstClr val="black"/>
                </a:solidFill>
                <a:latin typeface="宋体" panose="02010600030101010101" pitchFamily="2" charset="-122"/>
                <a:cs typeface="Courier New" panose="02070309020205020404"/>
              </a:rPr>
              <a:t> </a:t>
            </a:r>
            <a:r>
              <a:rPr lang="en-US" altLang="zh-CN" sz="2800" u="sng" kern="100" dirty="0">
                <a:solidFill>
                  <a:prstClr val="black"/>
                </a:solidFill>
                <a:latin typeface="宋体" panose="02010600030101010101" pitchFamily="2" charset="-122"/>
                <a:cs typeface="Courier New" panose="02070309020205020404"/>
              </a:rPr>
              <a:t>     </a:t>
            </a:r>
            <a:endParaRPr lang="zh-CN" altLang="en-US" sz="2800" kern="100" dirty="0">
              <a:solidFill>
                <a:prstClr val="black"/>
              </a:solidFill>
              <a:latin typeface="宋体" panose="02010600030101010101" pitchFamily="2" charset="-122"/>
              <a:cs typeface="Courier New" panose="02070309020205020404"/>
            </a:endParaRPr>
          </a:p>
          <a:p>
            <a:pPr marL="514350" lvl="0" indent="-514350">
              <a:buFont typeface="+mj-ea"/>
              <a:buAutoNum type="circleNumDbPlain"/>
            </a:pPr>
            <a:r>
              <a:rPr lang="zh-CN" altLang="en-US" sz="2800" kern="100" dirty="0">
                <a:solidFill>
                  <a:prstClr val="black"/>
                </a:solidFill>
                <a:latin typeface="宋体" panose="02010600030101010101" pitchFamily="2" charset="-122"/>
                <a:cs typeface="Courier New" panose="02070309020205020404"/>
              </a:rPr>
              <a:t>因求假暂归（</a:t>
            </a:r>
            <a:r>
              <a:rPr lang="zh-CN" altLang="en-US" sz="2800" u="sng" kern="100" dirty="0">
                <a:solidFill>
                  <a:prstClr val="black"/>
                </a:solidFill>
                <a:latin typeface="宋体" panose="02010600030101010101" pitchFamily="2" charset="-122"/>
                <a:cs typeface="Courier New" panose="02070309020205020404"/>
              </a:rPr>
              <a:t> </a:t>
            </a:r>
            <a:r>
              <a:rPr lang="en-US" altLang="zh-CN" sz="2800" u="sng" kern="100" dirty="0">
                <a:solidFill>
                  <a:prstClr val="black"/>
                </a:solidFill>
                <a:latin typeface="宋体" panose="02010600030101010101" pitchFamily="2" charset="-122"/>
                <a:cs typeface="Courier New" panose="02070309020205020404"/>
              </a:rPr>
              <a:t>          </a:t>
            </a:r>
            <a:r>
              <a:rPr lang="zh-CN" altLang="en-US" sz="2800" kern="100" dirty="0">
                <a:solidFill>
                  <a:prstClr val="black"/>
                </a:solidFill>
                <a:latin typeface="宋体" panose="02010600030101010101" pitchFamily="2" charset="-122"/>
                <a:cs typeface="Courier New" panose="02070309020205020404"/>
              </a:rPr>
              <a:t>）</a:t>
            </a:r>
            <a:endParaRPr lang="zh-CN" altLang="en-US" sz="2800" kern="100" dirty="0">
              <a:solidFill>
                <a:prstClr val="black"/>
              </a:solidFill>
              <a:latin typeface="宋体" panose="02010600030101010101" pitchFamily="2" charset="-122"/>
              <a:cs typeface="Courier New" panose="02070309020205020404"/>
            </a:endParaRPr>
          </a:p>
          <a:p>
            <a:pPr marL="514350" lvl="0" indent="-514350">
              <a:buFont typeface="+mj-ea"/>
              <a:buAutoNum type="circleNumDbPlain"/>
            </a:pPr>
            <a:r>
              <a:rPr lang="zh-CN" altLang="en-US" sz="2800" kern="100" dirty="0">
                <a:solidFill>
                  <a:prstClr val="black"/>
                </a:solidFill>
                <a:latin typeface="宋体" panose="02010600030101010101" pitchFamily="2" charset="-122"/>
                <a:cs typeface="Courier New" panose="02070309020205020404"/>
              </a:rPr>
              <a:t>假以时日（</a:t>
            </a:r>
            <a:r>
              <a:rPr lang="zh-CN" altLang="en-US" sz="2800" u="sng" kern="100" dirty="0">
                <a:solidFill>
                  <a:prstClr val="black"/>
                </a:solidFill>
                <a:latin typeface="宋体" panose="02010600030101010101" pitchFamily="2" charset="-122"/>
                <a:cs typeface="Courier New" panose="02070309020205020404"/>
              </a:rPr>
              <a:t> </a:t>
            </a:r>
            <a:r>
              <a:rPr lang="en-US" altLang="zh-CN" sz="2800" u="sng" kern="100" dirty="0">
                <a:solidFill>
                  <a:prstClr val="black"/>
                </a:solidFill>
                <a:latin typeface="宋体" panose="02010600030101010101" pitchFamily="2" charset="-122"/>
                <a:cs typeface="Courier New" panose="02070309020205020404"/>
              </a:rPr>
              <a:t>            </a:t>
            </a:r>
            <a:r>
              <a:rPr lang="zh-CN" altLang="en-US" sz="2800" kern="100" dirty="0">
                <a:solidFill>
                  <a:prstClr val="black"/>
                </a:solidFill>
                <a:latin typeface="宋体" panose="02010600030101010101" pitchFamily="2" charset="-122"/>
                <a:cs typeface="Courier New" panose="02070309020205020404"/>
              </a:rPr>
              <a:t>）</a:t>
            </a:r>
            <a:endParaRPr lang="zh-CN" altLang="en-US" sz="2800" kern="100" dirty="0">
              <a:solidFill>
                <a:prstClr val="black"/>
              </a:solidFill>
              <a:latin typeface="宋体" panose="02010600030101010101" pitchFamily="2" charset="-122"/>
              <a:cs typeface="Courier New" panose="02070309020205020404"/>
            </a:endParaRPr>
          </a:p>
        </p:txBody>
      </p:sp>
      <p:pic>
        <p:nvPicPr>
          <p:cNvPr id="3" name="Picture 3" descr="C:\Users\Administrator\Desktop\图片2.png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78243" y="6319663"/>
            <a:ext cx="817563" cy="4937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文本框 8"/>
          <p:cNvSpPr txBox="1"/>
          <p:nvPr/>
        </p:nvSpPr>
        <p:spPr>
          <a:xfrm>
            <a:off x="3359150" y="1485900"/>
            <a:ext cx="892175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zh-CN" altLang="en-US" kern="100" dirty="0">
                <a:solidFill>
                  <a:srgbClr val="FF0000"/>
                </a:solidFill>
                <a:latin typeface="宋体" panose="02010600030101010101" pitchFamily="2" charset="-122"/>
                <a:cs typeface="Courier New" panose="02070309020205020404"/>
                <a:sym typeface="+mn-ea"/>
              </a:rPr>
              <a:t>借助</a:t>
            </a:r>
            <a:endParaRPr lang="zh-CN" altLang="en-US" kern="100" dirty="0">
              <a:solidFill>
                <a:srgbClr val="FF0000"/>
              </a:solidFill>
              <a:latin typeface="宋体" panose="02010600030101010101" pitchFamily="2" charset="-122"/>
              <a:cs typeface="Courier New" panose="02070309020205020404"/>
              <a:sym typeface="+mn-ea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5302885" y="1845945"/>
            <a:ext cx="851535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zh-CN" altLang="en-US" kern="100" dirty="0">
                <a:solidFill>
                  <a:srgbClr val="FF0000"/>
                </a:solidFill>
                <a:latin typeface="宋体" panose="02010600030101010101" pitchFamily="2" charset="-122"/>
                <a:cs typeface="Courier New" panose="02070309020205020404"/>
                <a:sym typeface="+mn-ea"/>
              </a:rPr>
              <a:t>假装</a:t>
            </a:r>
            <a:endParaRPr lang="zh-CN" altLang="en-US" kern="100" dirty="0">
              <a:solidFill>
                <a:srgbClr val="FF0000"/>
              </a:solidFill>
              <a:latin typeface="宋体" panose="02010600030101010101" pitchFamily="2" charset="-122"/>
              <a:cs typeface="Courier New" panose="02070309020205020404"/>
              <a:sym typeface="+mn-ea"/>
            </a:endParaRPr>
          </a:p>
        </p:txBody>
      </p:sp>
      <p:sp>
        <p:nvSpPr>
          <p:cNvPr id="11" name="文本框 10"/>
          <p:cNvSpPr txBox="1"/>
          <p:nvPr/>
        </p:nvSpPr>
        <p:spPr>
          <a:xfrm>
            <a:off x="4582160" y="2277745"/>
            <a:ext cx="636905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zh-CN" altLang="en-US" kern="100" dirty="0">
                <a:solidFill>
                  <a:srgbClr val="FF0000"/>
                </a:solidFill>
                <a:latin typeface="宋体" panose="02010600030101010101" pitchFamily="2" charset="-122"/>
                <a:cs typeface="Courier New" panose="02070309020205020404"/>
                <a:sym typeface="+mn-ea"/>
              </a:rPr>
              <a:t>借</a:t>
            </a:r>
            <a:endParaRPr lang="zh-CN" altLang="en-US" kern="100" dirty="0">
              <a:solidFill>
                <a:srgbClr val="FF0000"/>
              </a:solidFill>
              <a:latin typeface="宋体" panose="02010600030101010101" pitchFamily="2" charset="-122"/>
              <a:cs typeface="Courier New" panose="02070309020205020404"/>
              <a:sym typeface="+mn-ea"/>
            </a:endParaRPr>
          </a:p>
        </p:txBody>
      </p:sp>
      <p:sp>
        <p:nvSpPr>
          <p:cNvPr id="12" name="文本框 11"/>
          <p:cNvSpPr txBox="1"/>
          <p:nvPr/>
        </p:nvSpPr>
        <p:spPr>
          <a:xfrm>
            <a:off x="3502660" y="2709545"/>
            <a:ext cx="2158365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zh-CN" altLang="en-US" kern="100" dirty="0">
                <a:solidFill>
                  <a:srgbClr val="FF0000"/>
                </a:solidFill>
                <a:latin typeface="宋体" panose="02010600030101010101" pitchFamily="2" charset="-122"/>
                <a:cs typeface="Courier New" panose="02070309020205020404"/>
                <a:sym typeface="+mn-ea"/>
              </a:rPr>
              <a:t>假期，休假</a:t>
            </a:r>
            <a:endParaRPr lang="zh-CN" altLang="en-US" kern="100" dirty="0">
              <a:solidFill>
                <a:srgbClr val="FF0000"/>
              </a:solidFill>
              <a:latin typeface="宋体" panose="02010600030101010101" pitchFamily="2" charset="-122"/>
              <a:cs typeface="Courier New" panose="02070309020205020404"/>
              <a:sym typeface="+mn-ea"/>
            </a:endParaRPr>
          </a:p>
        </p:txBody>
      </p:sp>
      <p:sp>
        <p:nvSpPr>
          <p:cNvPr id="13" name="文本框 12"/>
          <p:cNvSpPr txBox="1"/>
          <p:nvPr/>
        </p:nvSpPr>
        <p:spPr>
          <a:xfrm>
            <a:off x="3046730" y="3168650"/>
            <a:ext cx="217170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zh-CN" altLang="en-US" kern="100" dirty="0">
                <a:solidFill>
                  <a:srgbClr val="FF0000"/>
                </a:solidFill>
                <a:latin typeface="宋体" panose="02010600030101010101" pitchFamily="2" charset="-122"/>
                <a:cs typeface="Courier New" panose="02070309020205020404"/>
                <a:sym typeface="+mn-ea"/>
              </a:rPr>
              <a:t>授予，给予</a:t>
            </a:r>
            <a:endParaRPr lang="zh-CN" altLang="en-US" kern="100" dirty="0">
              <a:solidFill>
                <a:srgbClr val="FF0000"/>
              </a:solidFill>
              <a:latin typeface="宋体" panose="02010600030101010101" pitchFamily="2" charset="-122"/>
              <a:cs typeface="Courier New" panose="02070309020205020404"/>
              <a:sym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9" grpId="1"/>
      <p:bldP spid="10" grpId="0"/>
      <p:bldP spid="10" grpId="1"/>
      <p:bldP spid="11" grpId="0"/>
      <p:bldP spid="11" grpId="1"/>
      <p:bldP spid="12" grpId="0"/>
      <p:bldP spid="12" grpId="1"/>
      <p:bldP spid="13" grpId="0"/>
      <p:bldP spid="13" grpId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extBox 18"/>
          <p:cNvSpPr txBox="1"/>
          <p:nvPr/>
        </p:nvSpPr>
        <p:spPr>
          <a:xfrm>
            <a:off x="612000" y="620688"/>
            <a:ext cx="10944000" cy="554541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lvl="0" indent="266700"/>
            <a:r>
              <a:rPr lang="en-US" altLang="zh-CN" sz="2800" kern="100" dirty="0">
                <a:solidFill>
                  <a:prstClr val="black"/>
                </a:solidFill>
                <a:latin typeface="Times New Roman" panose="02020603050405020304"/>
                <a:cs typeface="Courier New" panose="02070309020205020404"/>
              </a:rPr>
              <a:t>(4)</a:t>
            </a:r>
            <a:r>
              <a:rPr lang="zh-CN" altLang="zh-CN" sz="2800" kern="100" dirty="0">
                <a:solidFill>
                  <a:prstClr val="black"/>
                </a:solidFill>
                <a:latin typeface="Times New Roman" panose="02020603050405020304"/>
                <a:cs typeface="Times New Roman" panose="02020603050405020304"/>
              </a:rPr>
              <a:t>而</a:t>
            </a:r>
            <a:endParaRPr lang="zh-CN" altLang="zh-CN" sz="2800" kern="100" dirty="0">
              <a:solidFill>
                <a:prstClr val="black"/>
              </a:solidFill>
              <a:latin typeface="宋体" panose="02010600030101010101" pitchFamily="2" charset="-122"/>
              <a:cs typeface="Courier New" panose="02070309020205020404"/>
            </a:endParaRPr>
          </a:p>
          <a:p>
            <a:pPr lvl="0" indent="266700"/>
            <a:r>
              <a:rPr lang="en-US" altLang="zh-CN" sz="2800" kern="100" dirty="0">
                <a:solidFill>
                  <a:prstClr val="black"/>
                </a:solidFill>
                <a:latin typeface="宋体" panose="02010600030101010101" pitchFamily="2" charset="-122"/>
                <a:cs typeface="Times New Roman" panose="02020603050405020304"/>
              </a:rPr>
              <a:t>①</a:t>
            </a:r>
            <a:r>
              <a:rPr lang="zh-CN" altLang="zh-CN" sz="2800" kern="100" dirty="0">
                <a:solidFill>
                  <a:prstClr val="black"/>
                </a:solidFill>
                <a:latin typeface="Times New Roman" panose="02020603050405020304"/>
                <a:cs typeface="Times New Roman" panose="02020603050405020304"/>
              </a:rPr>
              <a:t>知明</a:t>
            </a:r>
            <a:r>
              <a:rPr lang="zh-CN" altLang="zh-CN" sz="2800" kern="100" dirty="0">
                <a:solidFill>
                  <a:srgbClr val="0000FF"/>
                </a:solidFill>
                <a:latin typeface="Times New Roman" panose="02020603050405020304"/>
                <a:cs typeface="Times New Roman" panose="02020603050405020304"/>
              </a:rPr>
              <a:t>而</a:t>
            </a:r>
            <a:r>
              <a:rPr lang="zh-CN" altLang="zh-CN" sz="2800" kern="100" dirty="0">
                <a:solidFill>
                  <a:prstClr val="black"/>
                </a:solidFill>
                <a:latin typeface="Times New Roman" panose="02020603050405020304"/>
                <a:cs typeface="Times New Roman" panose="02020603050405020304"/>
              </a:rPr>
              <a:t>行无过矣</a:t>
            </a:r>
            <a:r>
              <a:rPr lang="en-US" altLang="zh-CN" sz="2800" kern="100" dirty="0">
                <a:solidFill>
                  <a:prstClr val="black"/>
                </a:solidFill>
                <a:latin typeface="Times New Roman" panose="02020603050405020304"/>
                <a:cs typeface="Courier New" panose="02070309020205020404"/>
              </a:rPr>
              <a:t>(</a:t>
            </a:r>
            <a:r>
              <a:rPr lang="zh-CN" altLang="zh-CN" sz="2800" u="dotted" kern="100" dirty="0">
                <a:solidFill>
                  <a:prstClr val="black"/>
                </a:solidFill>
                <a:latin typeface="Times New Roman" panose="02020603050405020304"/>
                <a:cs typeface="Times New Roman" panose="02020603050405020304"/>
              </a:rPr>
              <a:t>　　　</a:t>
            </a:r>
            <a:r>
              <a:rPr lang="en-US" altLang="zh-CN" sz="2800" u="dotted" kern="100" dirty="0" smtClean="0">
                <a:solidFill>
                  <a:prstClr val="black"/>
                </a:solidFill>
                <a:latin typeface="Times New Roman" panose="02020603050405020304"/>
                <a:cs typeface="Times New Roman" panose="02020603050405020304"/>
              </a:rPr>
              <a:t>                            </a:t>
            </a:r>
            <a:r>
              <a:rPr lang="zh-CN" altLang="zh-CN" sz="2800" u="dotted" kern="100" dirty="0">
                <a:solidFill>
                  <a:prstClr val="black"/>
                </a:solidFill>
                <a:latin typeface="Times New Roman" panose="02020603050405020304"/>
                <a:cs typeface="Times New Roman" panose="02020603050405020304"/>
              </a:rPr>
              <a:t>　</a:t>
            </a:r>
            <a:r>
              <a:rPr lang="en-US" altLang="zh-CN" sz="2800" kern="100" dirty="0">
                <a:solidFill>
                  <a:prstClr val="black"/>
                </a:solidFill>
                <a:latin typeface="Times New Roman" panose="02020603050405020304"/>
                <a:cs typeface="Courier New" panose="02070309020205020404"/>
              </a:rPr>
              <a:t>)</a:t>
            </a:r>
            <a:endParaRPr lang="zh-CN" altLang="zh-CN" sz="2800" kern="100" dirty="0">
              <a:solidFill>
                <a:prstClr val="black"/>
              </a:solidFill>
              <a:latin typeface="宋体" panose="02010600030101010101" pitchFamily="2" charset="-122"/>
              <a:cs typeface="Courier New" panose="02070309020205020404"/>
            </a:endParaRPr>
          </a:p>
          <a:p>
            <a:pPr lvl="0" indent="266700"/>
            <a:r>
              <a:rPr lang="en-US" altLang="zh-CN" sz="2800" kern="100" dirty="0">
                <a:solidFill>
                  <a:prstClr val="black"/>
                </a:solidFill>
                <a:latin typeface="宋体" panose="02010600030101010101" pitchFamily="2" charset="-122"/>
                <a:cs typeface="Times New Roman" panose="02020603050405020304"/>
              </a:rPr>
              <a:t>②</a:t>
            </a:r>
            <a:r>
              <a:rPr lang="zh-CN" altLang="zh-CN" sz="2800" kern="100" dirty="0">
                <a:solidFill>
                  <a:prstClr val="black"/>
                </a:solidFill>
                <a:latin typeface="Times New Roman" panose="02020603050405020304"/>
                <a:cs typeface="Times New Roman" panose="02020603050405020304"/>
              </a:rPr>
              <a:t>吾尝</a:t>
            </a:r>
            <a:r>
              <a:rPr lang="zh-CN" altLang="zh-CN" sz="2800" kern="100" dirty="0" smtClean="0">
                <a:solidFill>
                  <a:prstClr val="black"/>
                </a:solidFill>
                <a:latin typeface="Times New Roman" panose="02020603050405020304"/>
                <a:cs typeface="Times New Roman" panose="02020603050405020304"/>
              </a:rPr>
              <a:t>终日</a:t>
            </a:r>
            <a:r>
              <a:rPr lang="zh-CN" altLang="zh-CN" sz="2800" kern="100" dirty="0">
                <a:solidFill>
                  <a:srgbClr val="0000FF"/>
                </a:solidFill>
                <a:latin typeface="Times New Roman" panose="02020603050405020304"/>
                <a:cs typeface="Times New Roman" panose="02020603050405020304"/>
              </a:rPr>
              <a:t>而</a:t>
            </a:r>
            <a:r>
              <a:rPr lang="zh-CN" altLang="zh-CN" sz="2800" kern="100" dirty="0" smtClean="0">
                <a:solidFill>
                  <a:prstClr val="black"/>
                </a:solidFill>
                <a:latin typeface="Times New Roman" panose="02020603050405020304"/>
                <a:cs typeface="Times New Roman" panose="02020603050405020304"/>
              </a:rPr>
              <a:t>思矣</a:t>
            </a:r>
            <a:r>
              <a:rPr lang="en-US" altLang="zh-CN" sz="2800" kern="100" dirty="0">
                <a:solidFill>
                  <a:prstClr val="black"/>
                </a:solidFill>
                <a:latin typeface="Times New Roman" panose="02020603050405020304"/>
                <a:cs typeface="Courier New" panose="02070309020205020404"/>
              </a:rPr>
              <a:t>(</a:t>
            </a:r>
            <a:r>
              <a:rPr lang="zh-CN" altLang="zh-CN" sz="2800" u="dotted" kern="100" dirty="0">
                <a:solidFill>
                  <a:prstClr val="black"/>
                </a:solidFill>
                <a:latin typeface="Times New Roman" panose="02020603050405020304"/>
                <a:cs typeface="Times New Roman" panose="02020603050405020304"/>
              </a:rPr>
              <a:t>　　　</a:t>
            </a:r>
            <a:r>
              <a:rPr lang="en-US" altLang="zh-CN" sz="2800" u="dotted" kern="100" dirty="0">
                <a:solidFill>
                  <a:prstClr val="black"/>
                </a:solidFill>
                <a:latin typeface="Times New Roman" panose="02020603050405020304"/>
                <a:cs typeface="Times New Roman" panose="02020603050405020304"/>
              </a:rPr>
              <a:t>    </a:t>
            </a:r>
            <a:r>
              <a:rPr lang="en-US" altLang="zh-CN" sz="2800" u="dotted" kern="100" dirty="0" smtClean="0">
                <a:solidFill>
                  <a:prstClr val="black"/>
                </a:solidFill>
                <a:latin typeface="Times New Roman" panose="02020603050405020304"/>
                <a:cs typeface="Times New Roman" panose="02020603050405020304"/>
              </a:rPr>
              <a:t>                                 </a:t>
            </a:r>
            <a:r>
              <a:rPr lang="zh-CN" altLang="zh-CN" sz="2800" u="dotted" kern="100" dirty="0">
                <a:solidFill>
                  <a:prstClr val="black"/>
                </a:solidFill>
                <a:latin typeface="Times New Roman" panose="02020603050405020304"/>
                <a:cs typeface="Times New Roman" panose="02020603050405020304"/>
              </a:rPr>
              <a:t>　</a:t>
            </a:r>
            <a:r>
              <a:rPr lang="en-US" altLang="zh-CN" sz="2800" kern="100" dirty="0">
                <a:solidFill>
                  <a:prstClr val="black"/>
                </a:solidFill>
                <a:latin typeface="Times New Roman" panose="02020603050405020304"/>
                <a:cs typeface="Courier New" panose="02070309020205020404"/>
              </a:rPr>
              <a:t>)</a:t>
            </a:r>
            <a:endParaRPr lang="zh-CN" altLang="zh-CN" sz="2800" kern="100" dirty="0">
              <a:solidFill>
                <a:prstClr val="black"/>
              </a:solidFill>
              <a:latin typeface="宋体" panose="02010600030101010101" pitchFamily="2" charset="-122"/>
              <a:cs typeface="Courier New" panose="02070309020205020404"/>
            </a:endParaRPr>
          </a:p>
          <a:p>
            <a:pPr lvl="0" indent="266700"/>
            <a:r>
              <a:rPr lang="en-US" altLang="zh-CN" sz="2800" kern="100" dirty="0" smtClean="0">
                <a:solidFill>
                  <a:prstClr val="black"/>
                </a:solidFill>
                <a:latin typeface="宋体" panose="02010600030101010101" pitchFamily="2" charset="-122"/>
                <a:cs typeface="Times New Roman" panose="02020603050405020304"/>
              </a:rPr>
              <a:t>③</a:t>
            </a:r>
            <a:r>
              <a:rPr lang="zh-CN" altLang="zh-CN" sz="2800" kern="100" dirty="0">
                <a:solidFill>
                  <a:prstClr val="black"/>
                </a:solidFill>
                <a:latin typeface="Times New Roman" panose="02020603050405020304"/>
                <a:cs typeface="Times New Roman" panose="02020603050405020304"/>
              </a:rPr>
              <a:t>非利足也</a:t>
            </a:r>
            <a:r>
              <a:rPr lang="zh-CN" altLang="zh-CN" sz="2800" kern="100" dirty="0" smtClean="0">
                <a:solidFill>
                  <a:prstClr val="black"/>
                </a:solidFill>
                <a:latin typeface="Times New Roman" panose="02020603050405020304"/>
                <a:cs typeface="Times New Roman" panose="02020603050405020304"/>
              </a:rPr>
              <a:t>，</a:t>
            </a:r>
            <a:r>
              <a:rPr lang="zh-CN" altLang="zh-CN" sz="2800" kern="100" dirty="0">
                <a:solidFill>
                  <a:srgbClr val="0000FF"/>
                </a:solidFill>
                <a:latin typeface="Times New Roman" panose="02020603050405020304"/>
                <a:cs typeface="Times New Roman" panose="02020603050405020304"/>
              </a:rPr>
              <a:t>而</a:t>
            </a:r>
            <a:r>
              <a:rPr lang="zh-CN" altLang="zh-CN" sz="2800" kern="100" dirty="0" smtClean="0">
                <a:solidFill>
                  <a:prstClr val="black"/>
                </a:solidFill>
                <a:latin typeface="Times New Roman" panose="02020603050405020304"/>
                <a:cs typeface="Times New Roman" panose="02020603050405020304"/>
              </a:rPr>
              <a:t>致</a:t>
            </a:r>
            <a:r>
              <a:rPr lang="zh-CN" altLang="zh-CN" sz="2800" kern="100" dirty="0">
                <a:solidFill>
                  <a:prstClr val="black"/>
                </a:solidFill>
                <a:latin typeface="Times New Roman" panose="02020603050405020304"/>
                <a:cs typeface="Times New Roman" panose="02020603050405020304"/>
              </a:rPr>
              <a:t>千</a:t>
            </a:r>
            <a:r>
              <a:rPr lang="zh-CN" altLang="zh-CN" sz="2800" kern="100" dirty="0" smtClean="0">
                <a:solidFill>
                  <a:prstClr val="black"/>
                </a:solidFill>
                <a:latin typeface="Times New Roman" panose="02020603050405020304"/>
                <a:cs typeface="Times New Roman" panose="02020603050405020304"/>
              </a:rPr>
              <a:t>里</a:t>
            </a:r>
            <a:r>
              <a:rPr lang="en-US" altLang="zh-CN" sz="2800" kern="100" dirty="0">
                <a:solidFill>
                  <a:prstClr val="black"/>
                </a:solidFill>
                <a:latin typeface="Times New Roman" panose="02020603050405020304"/>
                <a:cs typeface="Courier New" panose="02070309020205020404"/>
              </a:rPr>
              <a:t>(</a:t>
            </a:r>
            <a:r>
              <a:rPr lang="zh-CN" altLang="zh-CN" sz="2800" u="dotted" kern="100" dirty="0">
                <a:solidFill>
                  <a:prstClr val="black"/>
                </a:solidFill>
                <a:latin typeface="Times New Roman" panose="02020603050405020304"/>
                <a:cs typeface="Times New Roman" panose="02020603050405020304"/>
              </a:rPr>
              <a:t>　　　</a:t>
            </a:r>
            <a:r>
              <a:rPr lang="en-US" altLang="zh-CN" sz="2800" u="dotted" kern="100" dirty="0">
                <a:solidFill>
                  <a:prstClr val="black"/>
                </a:solidFill>
                <a:latin typeface="Times New Roman" panose="02020603050405020304"/>
                <a:cs typeface="Times New Roman" panose="02020603050405020304"/>
              </a:rPr>
              <a:t>                     </a:t>
            </a:r>
            <a:r>
              <a:rPr lang="en-US" altLang="zh-CN" sz="2800" u="dotted" kern="100" dirty="0" smtClean="0">
                <a:solidFill>
                  <a:prstClr val="black"/>
                </a:solidFill>
                <a:latin typeface="Times New Roman" panose="02020603050405020304"/>
                <a:cs typeface="Times New Roman" panose="02020603050405020304"/>
              </a:rPr>
              <a:t>                            </a:t>
            </a:r>
            <a:r>
              <a:rPr lang="zh-CN" altLang="zh-CN" sz="2800" u="dotted" kern="100" dirty="0">
                <a:solidFill>
                  <a:prstClr val="black"/>
                </a:solidFill>
                <a:latin typeface="Times New Roman" panose="02020603050405020304"/>
                <a:cs typeface="Times New Roman" panose="02020603050405020304"/>
              </a:rPr>
              <a:t>　</a:t>
            </a:r>
            <a:r>
              <a:rPr lang="en-US" altLang="zh-CN" sz="2800" kern="100" dirty="0">
                <a:solidFill>
                  <a:prstClr val="black"/>
                </a:solidFill>
                <a:latin typeface="Times New Roman" panose="02020603050405020304"/>
                <a:cs typeface="Courier New" panose="02070309020205020404"/>
              </a:rPr>
              <a:t>)</a:t>
            </a:r>
            <a:endParaRPr lang="zh-CN" altLang="zh-CN" sz="2800" kern="100" dirty="0">
              <a:solidFill>
                <a:prstClr val="black"/>
              </a:solidFill>
              <a:latin typeface="宋体" panose="02010600030101010101" pitchFamily="2" charset="-122"/>
              <a:cs typeface="Courier New" panose="02070309020205020404"/>
            </a:endParaRPr>
          </a:p>
          <a:p>
            <a:pPr lvl="0" indent="266700"/>
            <a:r>
              <a:rPr lang="en-US" altLang="zh-CN" sz="2800" kern="100" dirty="0" smtClean="0">
                <a:solidFill>
                  <a:prstClr val="black"/>
                </a:solidFill>
                <a:latin typeface="宋体" panose="02010600030101010101" pitchFamily="2" charset="-122"/>
                <a:cs typeface="Times New Roman" panose="02020603050405020304"/>
              </a:rPr>
              <a:t>④</a:t>
            </a:r>
            <a:r>
              <a:rPr lang="zh-CN" altLang="zh-CN" sz="2800" kern="100" dirty="0">
                <a:solidFill>
                  <a:prstClr val="black"/>
                </a:solidFill>
                <a:latin typeface="Times New Roman" panose="02020603050405020304"/>
                <a:cs typeface="Times New Roman" panose="02020603050405020304"/>
              </a:rPr>
              <a:t>积善成德</a:t>
            </a:r>
            <a:r>
              <a:rPr lang="zh-CN" altLang="zh-CN" sz="2800" kern="100" dirty="0" smtClean="0">
                <a:solidFill>
                  <a:prstClr val="black"/>
                </a:solidFill>
                <a:latin typeface="Times New Roman" panose="02020603050405020304"/>
                <a:cs typeface="Times New Roman" panose="02020603050405020304"/>
              </a:rPr>
              <a:t>，</a:t>
            </a:r>
            <a:r>
              <a:rPr lang="zh-CN" altLang="zh-CN" sz="2800" kern="100" dirty="0">
                <a:solidFill>
                  <a:srgbClr val="0000FF"/>
                </a:solidFill>
                <a:latin typeface="Times New Roman" panose="02020603050405020304"/>
                <a:cs typeface="Times New Roman" panose="02020603050405020304"/>
              </a:rPr>
              <a:t>而</a:t>
            </a:r>
            <a:r>
              <a:rPr lang="zh-CN" altLang="zh-CN" sz="2800" kern="100" dirty="0" smtClean="0">
                <a:solidFill>
                  <a:prstClr val="black"/>
                </a:solidFill>
                <a:latin typeface="Times New Roman" panose="02020603050405020304"/>
                <a:cs typeface="Times New Roman" panose="02020603050405020304"/>
              </a:rPr>
              <a:t>神明自得</a:t>
            </a:r>
            <a:r>
              <a:rPr lang="en-US" altLang="zh-CN" sz="2800" kern="100" dirty="0">
                <a:solidFill>
                  <a:prstClr val="black"/>
                </a:solidFill>
                <a:latin typeface="Times New Roman" panose="02020603050405020304"/>
                <a:cs typeface="Courier New" panose="02070309020205020404"/>
              </a:rPr>
              <a:t>(</a:t>
            </a:r>
            <a:r>
              <a:rPr lang="zh-CN" altLang="zh-CN" sz="2800" u="dotted" kern="100" dirty="0">
                <a:solidFill>
                  <a:prstClr val="black"/>
                </a:solidFill>
                <a:latin typeface="Times New Roman" panose="02020603050405020304"/>
                <a:cs typeface="Times New Roman" panose="02020603050405020304"/>
              </a:rPr>
              <a:t>　　　</a:t>
            </a:r>
            <a:r>
              <a:rPr lang="en-US" altLang="zh-CN" sz="2800" u="dotted" kern="100" dirty="0">
                <a:solidFill>
                  <a:prstClr val="black"/>
                </a:solidFill>
                <a:latin typeface="Times New Roman" panose="02020603050405020304"/>
                <a:cs typeface="Times New Roman" panose="02020603050405020304"/>
              </a:rPr>
              <a:t>                            </a:t>
            </a:r>
            <a:r>
              <a:rPr lang="en-US" altLang="zh-CN" sz="2800" u="dotted" kern="100" dirty="0" smtClean="0">
                <a:solidFill>
                  <a:prstClr val="black"/>
                </a:solidFill>
                <a:latin typeface="Times New Roman" panose="02020603050405020304"/>
                <a:cs typeface="Times New Roman" panose="02020603050405020304"/>
              </a:rPr>
              <a:t>                       </a:t>
            </a:r>
            <a:r>
              <a:rPr lang="zh-CN" altLang="zh-CN" sz="2800" u="dotted" kern="100" dirty="0">
                <a:solidFill>
                  <a:prstClr val="black"/>
                </a:solidFill>
                <a:latin typeface="Times New Roman" panose="02020603050405020304"/>
                <a:cs typeface="Times New Roman" panose="02020603050405020304"/>
              </a:rPr>
              <a:t>　</a:t>
            </a:r>
            <a:r>
              <a:rPr lang="en-US" altLang="zh-CN" sz="2800" kern="100" dirty="0" smtClean="0">
                <a:solidFill>
                  <a:prstClr val="black"/>
                </a:solidFill>
                <a:latin typeface="Times New Roman" panose="02020603050405020304"/>
                <a:cs typeface="Courier New" panose="02070309020205020404"/>
              </a:rPr>
              <a:t>)</a:t>
            </a:r>
            <a:endParaRPr lang="zh-CN" altLang="zh-CN" sz="2800" kern="100" dirty="0">
              <a:solidFill>
                <a:prstClr val="black"/>
              </a:solidFill>
              <a:latin typeface="宋体" panose="02010600030101010101" pitchFamily="2" charset="-122"/>
              <a:cs typeface="Courier New" panose="02070309020205020404"/>
            </a:endParaRPr>
          </a:p>
        </p:txBody>
      </p:sp>
      <p:pic>
        <p:nvPicPr>
          <p:cNvPr id="3" name="Picture 3" descr="C:\Users\Administrator\Desktop\图片2.png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78243" y="6319663"/>
            <a:ext cx="817563" cy="4937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矩形 1"/>
          <p:cNvSpPr/>
          <p:nvPr/>
        </p:nvSpPr>
        <p:spPr>
          <a:xfrm>
            <a:off x="3874066" y="1070430"/>
            <a:ext cx="387798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zh-CN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而，连词，表并列，可不译</a:t>
            </a:r>
            <a:endParaRPr lang="zh-CN" altLang="en-US" dirty="0"/>
          </a:p>
        </p:txBody>
      </p:sp>
      <p:sp>
        <p:nvSpPr>
          <p:cNvPr id="5" name="矩形 4"/>
          <p:cNvSpPr/>
          <p:nvPr/>
        </p:nvSpPr>
        <p:spPr>
          <a:xfrm>
            <a:off x="3874066" y="1532095"/>
            <a:ext cx="480131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zh-CN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而，连词，表修饰，可译作</a:t>
            </a:r>
            <a:r>
              <a:rPr lang="en-US" altLang="zh-CN" dirty="0">
                <a:solidFill>
                  <a:srgbClr val="FF0000"/>
                </a:solidFill>
                <a:latin typeface="宋体" panose="02010600030101010101" pitchFamily="2" charset="-122"/>
                <a:cs typeface="Times New Roman" panose="02020603050405020304"/>
              </a:rPr>
              <a:t>“</a:t>
            </a:r>
            <a:r>
              <a:rPr lang="zh-CN" altLang="zh-CN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地</a:t>
            </a:r>
            <a:r>
              <a:rPr lang="en-US" altLang="zh-CN" dirty="0">
                <a:solidFill>
                  <a:srgbClr val="FF0000"/>
                </a:solidFill>
                <a:latin typeface="宋体" panose="02010600030101010101" pitchFamily="2" charset="-122"/>
                <a:cs typeface="Times New Roman" panose="02020603050405020304"/>
              </a:rPr>
              <a:t>”</a:t>
            </a:r>
            <a:endParaRPr lang="zh-CN" altLang="en-US" dirty="0"/>
          </a:p>
        </p:txBody>
      </p:sp>
      <p:sp>
        <p:nvSpPr>
          <p:cNvPr id="6" name="矩形 5"/>
          <p:cNvSpPr/>
          <p:nvPr/>
        </p:nvSpPr>
        <p:spPr>
          <a:xfrm>
            <a:off x="4527281" y="1917626"/>
            <a:ext cx="603242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zh-CN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而，连词，表转折，相当于</a:t>
            </a:r>
            <a:r>
              <a:rPr lang="en-US" altLang="zh-CN" dirty="0">
                <a:solidFill>
                  <a:srgbClr val="FF0000"/>
                </a:solidFill>
                <a:latin typeface="宋体" panose="02010600030101010101" pitchFamily="2" charset="-122"/>
                <a:cs typeface="Times New Roman" panose="02020603050405020304"/>
              </a:rPr>
              <a:t>“</a:t>
            </a:r>
            <a:r>
              <a:rPr lang="zh-CN" altLang="zh-CN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却</a:t>
            </a:r>
            <a:r>
              <a:rPr lang="en-US" altLang="zh-CN" dirty="0">
                <a:solidFill>
                  <a:srgbClr val="FF0000"/>
                </a:solidFill>
                <a:latin typeface="宋体" panose="02010600030101010101" pitchFamily="2" charset="-122"/>
                <a:cs typeface="Times New Roman" panose="02020603050405020304"/>
              </a:rPr>
              <a:t>”“</a:t>
            </a:r>
            <a:r>
              <a:rPr lang="zh-CN" altLang="zh-CN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可是</a:t>
            </a:r>
            <a:r>
              <a:rPr lang="en-US" altLang="zh-CN" dirty="0">
                <a:solidFill>
                  <a:srgbClr val="FF0000"/>
                </a:solidFill>
                <a:latin typeface="宋体" panose="02010600030101010101" pitchFamily="2" charset="-122"/>
                <a:cs typeface="Times New Roman" panose="02020603050405020304"/>
              </a:rPr>
              <a:t>”</a:t>
            </a:r>
            <a:endParaRPr lang="zh-CN" altLang="en-US" dirty="0"/>
          </a:p>
        </p:txBody>
      </p:sp>
      <p:sp>
        <p:nvSpPr>
          <p:cNvPr id="7" name="矩形 6"/>
          <p:cNvSpPr/>
          <p:nvPr/>
        </p:nvSpPr>
        <p:spPr>
          <a:xfrm>
            <a:off x="4943078" y="2377059"/>
            <a:ext cx="603242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zh-CN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而，连词，表顺承，相当于</a:t>
            </a:r>
            <a:r>
              <a:rPr lang="en-US" altLang="zh-CN" dirty="0">
                <a:solidFill>
                  <a:srgbClr val="FF0000"/>
                </a:solidFill>
                <a:latin typeface="宋体" panose="02010600030101010101" pitchFamily="2" charset="-122"/>
                <a:cs typeface="Times New Roman" panose="02020603050405020304"/>
              </a:rPr>
              <a:t>“</a:t>
            </a:r>
            <a:r>
              <a:rPr lang="zh-CN" altLang="zh-CN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就</a:t>
            </a:r>
            <a:r>
              <a:rPr lang="en-US" altLang="zh-CN" dirty="0">
                <a:solidFill>
                  <a:srgbClr val="FF0000"/>
                </a:solidFill>
                <a:latin typeface="宋体" panose="02010600030101010101" pitchFamily="2" charset="-122"/>
                <a:cs typeface="Times New Roman" panose="02020603050405020304"/>
              </a:rPr>
              <a:t>”“</a:t>
            </a:r>
            <a:r>
              <a:rPr lang="zh-CN" altLang="zh-CN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于是</a:t>
            </a:r>
            <a:r>
              <a:rPr lang="en-US" altLang="zh-CN" dirty="0">
                <a:solidFill>
                  <a:srgbClr val="FF0000"/>
                </a:solidFill>
                <a:latin typeface="宋体" panose="02010600030101010101" pitchFamily="2" charset="-122"/>
                <a:cs typeface="Times New Roman" panose="02020603050405020304"/>
              </a:rPr>
              <a:t>”</a:t>
            </a:r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5" grpId="0"/>
      <p:bldP spid="5" grpId="1"/>
      <p:bldP spid="6" grpId="0"/>
      <p:bldP spid="6" grpId="1"/>
      <p:bldP spid="7" grpId="0"/>
      <p:bldP spid="7" grpId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extBox 18"/>
          <p:cNvSpPr txBox="1"/>
          <p:nvPr/>
        </p:nvSpPr>
        <p:spPr>
          <a:xfrm>
            <a:off x="551675" y="620688"/>
            <a:ext cx="10944000" cy="554541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lvl="0" indent="266700"/>
            <a:r>
              <a:rPr lang="en-US" altLang="zh-CN" sz="2800" kern="100" dirty="0">
                <a:solidFill>
                  <a:prstClr val="black"/>
                </a:solidFill>
                <a:latin typeface="Times New Roman" panose="02020603050405020304"/>
                <a:cs typeface="Courier New" panose="02070309020205020404"/>
              </a:rPr>
              <a:t>(5)</a:t>
            </a:r>
            <a:r>
              <a:rPr lang="zh-CN" altLang="zh-CN" sz="2800" kern="100" dirty="0">
                <a:solidFill>
                  <a:prstClr val="black"/>
                </a:solidFill>
                <a:latin typeface="Times New Roman" panose="02020603050405020304"/>
                <a:cs typeface="Times New Roman" panose="02020603050405020304"/>
              </a:rPr>
              <a:t>于</a:t>
            </a:r>
            <a:endParaRPr lang="zh-CN" altLang="zh-CN" sz="2800" kern="100" dirty="0">
              <a:solidFill>
                <a:prstClr val="black"/>
              </a:solidFill>
              <a:latin typeface="宋体" panose="02010600030101010101" pitchFamily="2" charset="-122"/>
              <a:cs typeface="Courier New" panose="02070309020205020404"/>
            </a:endParaRPr>
          </a:p>
          <a:p>
            <a:pPr lvl="0" indent="266700"/>
            <a:r>
              <a:rPr lang="en-US" altLang="zh-CN" sz="2800" kern="100" dirty="0">
                <a:solidFill>
                  <a:prstClr val="black"/>
                </a:solidFill>
                <a:latin typeface="宋体" panose="02010600030101010101" pitchFamily="2" charset="-122"/>
                <a:cs typeface="Times New Roman" panose="02020603050405020304"/>
              </a:rPr>
              <a:t>①</a:t>
            </a:r>
            <a:r>
              <a:rPr lang="zh-CN" altLang="zh-CN" sz="2800" kern="100" dirty="0">
                <a:solidFill>
                  <a:prstClr val="black"/>
                </a:solidFill>
                <a:latin typeface="Times New Roman" panose="02020603050405020304"/>
                <a:cs typeface="Times New Roman" panose="02020603050405020304"/>
              </a:rPr>
              <a:t>青，取之</a:t>
            </a:r>
            <a:r>
              <a:rPr lang="zh-CN" altLang="zh-CN" sz="2800" kern="100" dirty="0">
                <a:solidFill>
                  <a:srgbClr val="0000FF"/>
                </a:solidFill>
                <a:latin typeface="Times New Roman" panose="02020603050405020304"/>
                <a:cs typeface="Times New Roman" panose="02020603050405020304"/>
              </a:rPr>
              <a:t>于</a:t>
            </a:r>
            <a:r>
              <a:rPr lang="zh-CN" altLang="zh-CN" sz="2800" kern="100" dirty="0">
                <a:solidFill>
                  <a:prstClr val="black"/>
                </a:solidFill>
                <a:latin typeface="Times New Roman" panose="02020603050405020304"/>
                <a:cs typeface="Times New Roman" panose="02020603050405020304"/>
              </a:rPr>
              <a:t>蓝</a:t>
            </a:r>
            <a:r>
              <a:rPr lang="en-US" altLang="zh-CN" sz="2800" kern="100" dirty="0">
                <a:solidFill>
                  <a:prstClr val="black"/>
                </a:solidFill>
                <a:latin typeface="Times New Roman" panose="02020603050405020304"/>
                <a:cs typeface="Courier New" panose="02070309020205020404"/>
              </a:rPr>
              <a:t>(</a:t>
            </a:r>
            <a:r>
              <a:rPr lang="zh-CN" altLang="zh-CN" sz="2800" u="dotted" kern="100" dirty="0">
                <a:solidFill>
                  <a:prstClr val="black"/>
                </a:solidFill>
                <a:latin typeface="Times New Roman" panose="02020603050405020304"/>
                <a:cs typeface="Times New Roman" panose="02020603050405020304"/>
              </a:rPr>
              <a:t>　　　　</a:t>
            </a:r>
            <a:r>
              <a:rPr lang="en-US" altLang="zh-CN" sz="2800" kern="100" dirty="0">
                <a:solidFill>
                  <a:prstClr val="black"/>
                </a:solidFill>
                <a:latin typeface="Times New Roman" panose="02020603050405020304"/>
                <a:cs typeface="Courier New" panose="02070309020205020404"/>
              </a:rPr>
              <a:t>)</a:t>
            </a:r>
            <a:endParaRPr lang="zh-CN" altLang="zh-CN" sz="2800" kern="100" dirty="0">
              <a:solidFill>
                <a:prstClr val="black"/>
              </a:solidFill>
              <a:latin typeface="宋体" panose="02010600030101010101" pitchFamily="2" charset="-122"/>
              <a:cs typeface="Courier New" panose="02070309020205020404"/>
            </a:endParaRPr>
          </a:p>
          <a:p>
            <a:pPr lvl="0" indent="266700"/>
            <a:r>
              <a:rPr lang="en-US" altLang="zh-CN" sz="2800" kern="100" dirty="0">
                <a:solidFill>
                  <a:prstClr val="black"/>
                </a:solidFill>
                <a:latin typeface="宋体" panose="02010600030101010101" pitchFamily="2" charset="-122"/>
                <a:cs typeface="Times New Roman" panose="02020603050405020304"/>
              </a:rPr>
              <a:t>②</a:t>
            </a:r>
            <a:r>
              <a:rPr lang="zh-CN" altLang="zh-CN" sz="2800" kern="100" dirty="0">
                <a:solidFill>
                  <a:prstClr val="black"/>
                </a:solidFill>
                <a:latin typeface="Times New Roman" panose="02020603050405020304"/>
                <a:cs typeface="Times New Roman" panose="02020603050405020304"/>
              </a:rPr>
              <a:t>水为之，而</a:t>
            </a:r>
            <a:r>
              <a:rPr lang="zh-CN" altLang="zh-CN" sz="2800" kern="100" dirty="0" smtClean="0">
                <a:solidFill>
                  <a:prstClr val="black"/>
                </a:solidFill>
                <a:latin typeface="Times New Roman" panose="02020603050405020304"/>
                <a:cs typeface="Times New Roman" panose="02020603050405020304"/>
              </a:rPr>
              <a:t>寒</a:t>
            </a:r>
            <a:r>
              <a:rPr lang="zh-CN" altLang="zh-CN" sz="2800" kern="100" dirty="0">
                <a:solidFill>
                  <a:srgbClr val="0000FF"/>
                </a:solidFill>
                <a:latin typeface="Times New Roman" panose="02020603050405020304"/>
                <a:cs typeface="Times New Roman" panose="02020603050405020304"/>
              </a:rPr>
              <a:t>于</a:t>
            </a:r>
            <a:r>
              <a:rPr lang="zh-CN" altLang="zh-CN" sz="2800" kern="100" dirty="0" smtClean="0">
                <a:solidFill>
                  <a:prstClr val="black"/>
                </a:solidFill>
                <a:latin typeface="Times New Roman" panose="02020603050405020304"/>
                <a:cs typeface="Times New Roman" panose="02020603050405020304"/>
              </a:rPr>
              <a:t>水</a:t>
            </a:r>
            <a:r>
              <a:rPr lang="en-US" altLang="zh-CN" sz="2800" kern="100" dirty="0">
                <a:solidFill>
                  <a:prstClr val="black"/>
                </a:solidFill>
                <a:latin typeface="Times New Roman" panose="02020603050405020304"/>
                <a:cs typeface="Courier New" panose="02070309020205020404"/>
              </a:rPr>
              <a:t>(</a:t>
            </a:r>
            <a:r>
              <a:rPr lang="zh-CN" altLang="zh-CN" sz="2800" u="dotted" kern="100" dirty="0">
                <a:solidFill>
                  <a:prstClr val="black"/>
                </a:solidFill>
                <a:latin typeface="Times New Roman" panose="02020603050405020304"/>
                <a:cs typeface="Times New Roman" panose="02020603050405020304"/>
              </a:rPr>
              <a:t>　　　　</a:t>
            </a:r>
            <a:r>
              <a:rPr lang="en-US" altLang="zh-CN" sz="2800" kern="100" dirty="0">
                <a:solidFill>
                  <a:prstClr val="black"/>
                </a:solidFill>
                <a:latin typeface="Times New Roman" panose="02020603050405020304"/>
                <a:cs typeface="Courier New" panose="02070309020205020404"/>
              </a:rPr>
              <a:t>)</a:t>
            </a:r>
            <a:endParaRPr lang="zh-CN" altLang="zh-CN" sz="2800" kern="100" dirty="0">
              <a:solidFill>
                <a:prstClr val="black"/>
              </a:solidFill>
              <a:latin typeface="宋体" panose="02010600030101010101" pitchFamily="2" charset="-122"/>
              <a:cs typeface="Courier New" panose="02070309020205020404"/>
            </a:endParaRPr>
          </a:p>
          <a:p>
            <a:pPr lvl="0" indent="266700"/>
            <a:r>
              <a:rPr lang="en-US" altLang="zh-CN" sz="2800" kern="100" dirty="0">
                <a:solidFill>
                  <a:prstClr val="black"/>
                </a:solidFill>
                <a:latin typeface="宋体" panose="02010600030101010101" pitchFamily="2" charset="-122"/>
                <a:cs typeface="Times New Roman" panose="02020603050405020304"/>
              </a:rPr>
              <a:t>③</a:t>
            </a:r>
            <a:r>
              <a:rPr lang="zh-CN" altLang="zh-CN" sz="2800" kern="100" dirty="0">
                <a:solidFill>
                  <a:prstClr val="black"/>
                </a:solidFill>
                <a:latin typeface="Times New Roman" panose="02020603050405020304"/>
                <a:cs typeface="Times New Roman" panose="02020603050405020304"/>
              </a:rPr>
              <a:t>善</a:t>
            </a:r>
            <a:r>
              <a:rPr lang="zh-CN" altLang="zh-CN" sz="2800" kern="100" dirty="0" smtClean="0">
                <a:solidFill>
                  <a:prstClr val="black"/>
                </a:solidFill>
                <a:latin typeface="Times New Roman" panose="02020603050405020304"/>
                <a:cs typeface="Times New Roman" panose="02020603050405020304"/>
              </a:rPr>
              <a:t>假</a:t>
            </a:r>
            <a:r>
              <a:rPr lang="zh-CN" altLang="zh-CN" sz="2800" kern="100" dirty="0">
                <a:solidFill>
                  <a:srgbClr val="0000FF"/>
                </a:solidFill>
                <a:latin typeface="Times New Roman" panose="02020603050405020304"/>
                <a:cs typeface="Times New Roman" panose="02020603050405020304"/>
              </a:rPr>
              <a:t>于</a:t>
            </a:r>
            <a:r>
              <a:rPr lang="zh-CN" altLang="zh-CN" sz="2800" kern="100" dirty="0" smtClean="0">
                <a:solidFill>
                  <a:prstClr val="black"/>
                </a:solidFill>
                <a:latin typeface="Times New Roman" panose="02020603050405020304"/>
                <a:cs typeface="Times New Roman" panose="02020603050405020304"/>
              </a:rPr>
              <a:t>物</a:t>
            </a:r>
            <a:r>
              <a:rPr lang="zh-CN" altLang="zh-CN" sz="2800" kern="100" dirty="0">
                <a:solidFill>
                  <a:prstClr val="black"/>
                </a:solidFill>
                <a:latin typeface="Times New Roman" panose="02020603050405020304"/>
                <a:cs typeface="Times New Roman" panose="02020603050405020304"/>
              </a:rPr>
              <a:t>也</a:t>
            </a:r>
            <a:r>
              <a:rPr lang="en-US" altLang="zh-CN" sz="2800" kern="100" dirty="0">
                <a:solidFill>
                  <a:prstClr val="black"/>
                </a:solidFill>
                <a:latin typeface="Times New Roman" panose="02020603050405020304"/>
                <a:cs typeface="Courier New" panose="02070309020205020404"/>
              </a:rPr>
              <a:t>(</a:t>
            </a:r>
            <a:r>
              <a:rPr lang="zh-CN" altLang="zh-CN" sz="2800" u="dotted" kern="100" dirty="0">
                <a:solidFill>
                  <a:prstClr val="black"/>
                </a:solidFill>
                <a:latin typeface="Times New Roman" panose="02020603050405020304"/>
                <a:cs typeface="Times New Roman" panose="02020603050405020304"/>
              </a:rPr>
              <a:t>　　　</a:t>
            </a:r>
            <a:r>
              <a:rPr lang="en-US" altLang="zh-CN" sz="2800" u="dotted" kern="100" dirty="0" smtClean="0">
                <a:solidFill>
                  <a:prstClr val="black"/>
                </a:solidFill>
                <a:latin typeface="Times New Roman" panose="02020603050405020304"/>
                <a:cs typeface="Times New Roman" panose="02020603050405020304"/>
              </a:rPr>
              <a:t>                        </a:t>
            </a:r>
            <a:r>
              <a:rPr lang="en-US" altLang="zh-CN" sz="2800" kern="100" dirty="0" smtClean="0">
                <a:solidFill>
                  <a:prstClr val="black"/>
                </a:solidFill>
                <a:latin typeface="Times New Roman" panose="02020603050405020304"/>
                <a:cs typeface="Courier New" panose="02070309020205020404"/>
              </a:rPr>
              <a:t>)</a:t>
            </a:r>
            <a:endParaRPr lang="zh-CN" altLang="zh-CN" sz="2800" kern="100" dirty="0">
              <a:solidFill>
                <a:prstClr val="black"/>
              </a:solidFill>
              <a:latin typeface="宋体" panose="02010600030101010101" pitchFamily="2" charset="-122"/>
              <a:cs typeface="Courier New" panose="02070309020205020404"/>
            </a:endParaRPr>
          </a:p>
          <a:p>
            <a:pPr lvl="0" indent="266700"/>
            <a:r>
              <a:rPr lang="en-US" altLang="zh-CN" sz="2800" kern="100" dirty="0" smtClean="0">
                <a:solidFill>
                  <a:prstClr val="black"/>
                </a:solidFill>
                <a:latin typeface="宋体" panose="02010600030101010101" pitchFamily="2" charset="-122"/>
                <a:cs typeface="Times New Roman" panose="02020603050405020304"/>
              </a:rPr>
              <a:t>④</a:t>
            </a:r>
            <a:r>
              <a:rPr lang="zh-CN" altLang="zh-CN" sz="2800" kern="100" dirty="0">
                <a:solidFill>
                  <a:srgbClr val="0000FF"/>
                </a:solidFill>
                <a:latin typeface="Times New Roman" panose="02020603050405020304"/>
                <a:cs typeface="Times New Roman" panose="02020603050405020304"/>
              </a:rPr>
              <a:t>于</a:t>
            </a:r>
            <a:r>
              <a:rPr lang="zh-CN" altLang="zh-CN" sz="2800" kern="100" dirty="0" smtClean="0">
                <a:solidFill>
                  <a:prstClr val="black"/>
                </a:solidFill>
                <a:latin typeface="Times New Roman" panose="02020603050405020304"/>
                <a:cs typeface="Times New Roman" panose="02020603050405020304"/>
              </a:rPr>
              <a:t>人为</a:t>
            </a:r>
            <a:r>
              <a:rPr lang="zh-CN" altLang="zh-CN" sz="2800" kern="100" dirty="0">
                <a:solidFill>
                  <a:prstClr val="black"/>
                </a:solidFill>
                <a:latin typeface="Times New Roman" panose="02020603050405020304"/>
                <a:cs typeface="Times New Roman" panose="02020603050405020304"/>
              </a:rPr>
              <a:t>可讥，而在己为有悔</a:t>
            </a:r>
            <a:r>
              <a:rPr lang="en-US" altLang="zh-CN" sz="2800" kern="100" dirty="0">
                <a:solidFill>
                  <a:prstClr val="black"/>
                </a:solidFill>
                <a:latin typeface="Times New Roman" panose="02020603050405020304"/>
                <a:cs typeface="Courier New" panose="02070309020205020404"/>
              </a:rPr>
              <a:t>(</a:t>
            </a:r>
            <a:r>
              <a:rPr lang="zh-CN" altLang="zh-CN" sz="2800" u="dotted" kern="100" dirty="0">
                <a:solidFill>
                  <a:prstClr val="black"/>
                </a:solidFill>
                <a:latin typeface="Times New Roman" panose="02020603050405020304"/>
                <a:cs typeface="Times New Roman" panose="02020603050405020304"/>
              </a:rPr>
              <a:t>　</a:t>
            </a:r>
            <a:r>
              <a:rPr lang="en-US" altLang="zh-CN" sz="2800" u="dotted" kern="100" dirty="0" smtClean="0">
                <a:solidFill>
                  <a:prstClr val="black"/>
                </a:solidFill>
                <a:latin typeface="Times New Roman" panose="02020603050405020304"/>
                <a:cs typeface="Times New Roman" panose="02020603050405020304"/>
              </a:rPr>
              <a:t>  </a:t>
            </a:r>
            <a:r>
              <a:rPr lang="zh-CN" altLang="zh-CN" sz="2800" u="dotted" kern="100" dirty="0">
                <a:solidFill>
                  <a:prstClr val="black"/>
                </a:solidFill>
                <a:latin typeface="Times New Roman" panose="02020603050405020304"/>
                <a:cs typeface="Times New Roman" panose="02020603050405020304"/>
              </a:rPr>
              <a:t>　　　</a:t>
            </a:r>
            <a:r>
              <a:rPr lang="en-US" altLang="zh-CN" sz="2800" kern="100" dirty="0">
                <a:solidFill>
                  <a:prstClr val="black"/>
                </a:solidFill>
                <a:latin typeface="Times New Roman" panose="02020603050405020304"/>
                <a:cs typeface="Courier New" panose="02070309020205020404"/>
              </a:rPr>
              <a:t>)</a:t>
            </a:r>
            <a:endParaRPr lang="zh-CN" altLang="zh-CN" sz="2800" kern="100" dirty="0">
              <a:solidFill>
                <a:prstClr val="black"/>
              </a:solidFill>
              <a:latin typeface="宋体" panose="02010600030101010101" pitchFamily="2" charset="-122"/>
              <a:cs typeface="Courier New" panose="02070309020205020404"/>
            </a:endParaRPr>
          </a:p>
          <a:p>
            <a:pPr lvl="0" indent="266700"/>
            <a:r>
              <a:rPr lang="en-US" altLang="zh-CN" sz="2800" kern="100" dirty="0">
                <a:solidFill>
                  <a:prstClr val="black"/>
                </a:solidFill>
                <a:latin typeface="宋体" panose="02010600030101010101" pitchFamily="2" charset="-122"/>
                <a:cs typeface="Times New Roman" panose="02020603050405020304"/>
              </a:rPr>
              <a:t>⑤</a:t>
            </a:r>
            <a:r>
              <a:rPr lang="zh-CN" altLang="zh-CN" sz="2800" kern="100" dirty="0">
                <a:solidFill>
                  <a:prstClr val="black"/>
                </a:solidFill>
                <a:latin typeface="Times New Roman" panose="02020603050405020304"/>
                <a:cs typeface="Times New Roman" panose="02020603050405020304"/>
              </a:rPr>
              <a:t>请奉命</a:t>
            </a:r>
            <a:r>
              <a:rPr lang="zh-CN" altLang="zh-CN" sz="2800" kern="100" dirty="0" smtClean="0">
                <a:solidFill>
                  <a:prstClr val="black"/>
                </a:solidFill>
                <a:latin typeface="Times New Roman" panose="02020603050405020304"/>
                <a:cs typeface="Times New Roman" panose="02020603050405020304"/>
              </a:rPr>
              <a:t>求救</a:t>
            </a:r>
            <a:r>
              <a:rPr lang="zh-CN" altLang="zh-CN" sz="2800" kern="100" dirty="0">
                <a:solidFill>
                  <a:srgbClr val="0000FF"/>
                </a:solidFill>
                <a:latin typeface="Times New Roman" panose="02020603050405020304"/>
                <a:cs typeface="Times New Roman" panose="02020603050405020304"/>
              </a:rPr>
              <a:t>于</a:t>
            </a:r>
            <a:r>
              <a:rPr lang="zh-CN" altLang="zh-CN" sz="2800" kern="100" dirty="0" smtClean="0">
                <a:solidFill>
                  <a:prstClr val="black"/>
                </a:solidFill>
                <a:latin typeface="Times New Roman" panose="02020603050405020304"/>
                <a:cs typeface="Times New Roman" panose="02020603050405020304"/>
              </a:rPr>
              <a:t>孙</a:t>
            </a:r>
            <a:r>
              <a:rPr lang="zh-CN" altLang="zh-CN" sz="2800" kern="100" dirty="0">
                <a:solidFill>
                  <a:prstClr val="black"/>
                </a:solidFill>
                <a:latin typeface="Times New Roman" panose="02020603050405020304"/>
                <a:cs typeface="Times New Roman" panose="02020603050405020304"/>
              </a:rPr>
              <a:t>将军</a:t>
            </a:r>
            <a:r>
              <a:rPr lang="en-US" altLang="zh-CN" sz="2800" kern="100" dirty="0">
                <a:solidFill>
                  <a:prstClr val="black"/>
                </a:solidFill>
                <a:latin typeface="Times New Roman" panose="02020603050405020304"/>
                <a:cs typeface="Courier New" panose="02070309020205020404"/>
              </a:rPr>
              <a:t>(</a:t>
            </a:r>
            <a:r>
              <a:rPr lang="zh-CN" altLang="zh-CN" sz="2800" u="dotted" kern="100" dirty="0">
                <a:solidFill>
                  <a:prstClr val="black"/>
                </a:solidFill>
                <a:latin typeface="Times New Roman" panose="02020603050405020304"/>
                <a:cs typeface="Times New Roman" panose="02020603050405020304"/>
              </a:rPr>
              <a:t>　　　　</a:t>
            </a:r>
            <a:r>
              <a:rPr lang="en-US" altLang="zh-CN" sz="2800" kern="100" dirty="0">
                <a:solidFill>
                  <a:prstClr val="black"/>
                </a:solidFill>
                <a:latin typeface="Times New Roman" panose="02020603050405020304"/>
                <a:cs typeface="Courier New" panose="02070309020205020404"/>
              </a:rPr>
              <a:t>)</a:t>
            </a:r>
            <a:endParaRPr lang="zh-CN" altLang="zh-CN" sz="2800" kern="100" dirty="0">
              <a:solidFill>
                <a:prstClr val="black"/>
              </a:solidFill>
              <a:latin typeface="宋体" panose="02010600030101010101" pitchFamily="2" charset="-122"/>
              <a:cs typeface="Courier New" panose="02070309020205020404"/>
            </a:endParaRPr>
          </a:p>
          <a:p>
            <a:pPr lvl="0" indent="266700"/>
            <a:r>
              <a:rPr lang="en-US" altLang="zh-CN" sz="2800" kern="100" dirty="0">
                <a:solidFill>
                  <a:prstClr val="black"/>
                </a:solidFill>
                <a:latin typeface="宋体" panose="02010600030101010101" pitchFamily="2" charset="-122"/>
                <a:cs typeface="Times New Roman" panose="02020603050405020304"/>
              </a:rPr>
              <a:t>⑥</a:t>
            </a:r>
            <a:r>
              <a:rPr lang="zh-CN" altLang="zh-CN" sz="2800" kern="100" dirty="0">
                <a:solidFill>
                  <a:prstClr val="black"/>
                </a:solidFill>
                <a:latin typeface="Times New Roman" panose="02020603050405020304"/>
                <a:cs typeface="Times New Roman" panose="02020603050405020304"/>
              </a:rPr>
              <a:t>内惑于郑袖，外</a:t>
            </a:r>
            <a:r>
              <a:rPr lang="zh-CN" altLang="zh-CN" sz="2800" kern="100" dirty="0" smtClean="0">
                <a:solidFill>
                  <a:prstClr val="black"/>
                </a:solidFill>
                <a:latin typeface="Times New Roman" panose="02020603050405020304"/>
                <a:cs typeface="Times New Roman" panose="02020603050405020304"/>
              </a:rPr>
              <a:t>欺</a:t>
            </a:r>
            <a:r>
              <a:rPr lang="zh-CN" altLang="zh-CN" sz="2800" kern="100" dirty="0">
                <a:solidFill>
                  <a:srgbClr val="0000FF"/>
                </a:solidFill>
                <a:latin typeface="Times New Roman" panose="02020603050405020304"/>
                <a:cs typeface="Times New Roman" panose="02020603050405020304"/>
              </a:rPr>
              <a:t>于</a:t>
            </a:r>
            <a:r>
              <a:rPr lang="zh-CN" altLang="zh-CN" sz="2800" kern="100" dirty="0" smtClean="0">
                <a:solidFill>
                  <a:prstClr val="black"/>
                </a:solidFill>
                <a:latin typeface="Times New Roman" panose="02020603050405020304"/>
                <a:cs typeface="Times New Roman" panose="02020603050405020304"/>
              </a:rPr>
              <a:t>张</a:t>
            </a:r>
            <a:r>
              <a:rPr lang="zh-CN" altLang="zh-CN" sz="2800" kern="100" dirty="0">
                <a:solidFill>
                  <a:prstClr val="black"/>
                </a:solidFill>
                <a:latin typeface="Times New Roman" panose="02020603050405020304"/>
                <a:cs typeface="Times New Roman" panose="02020603050405020304"/>
              </a:rPr>
              <a:t>仪</a:t>
            </a:r>
            <a:r>
              <a:rPr lang="en-US" altLang="zh-CN" sz="2800" kern="100" dirty="0">
                <a:solidFill>
                  <a:prstClr val="black"/>
                </a:solidFill>
                <a:latin typeface="Times New Roman" panose="02020603050405020304"/>
                <a:cs typeface="Courier New" panose="02070309020205020404"/>
              </a:rPr>
              <a:t>(</a:t>
            </a:r>
            <a:r>
              <a:rPr lang="zh-CN" altLang="zh-CN" sz="2800" u="dotted" kern="100" dirty="0">
                <a:solidFill>
                  <a:prstClr val="black"/>
                </a:solidFill>
                <a:latin typeface="Times New Roman" panose="02020603050405020304"/>
                <a:cs typeface="Times New Roman" panose="02020603050405020304"/>
              </a:rPr>
              <a:t>　　　　</a:t>
            </a:r>
            <a:r>
              <a:rPr lang="en-US" altLang="zh-CN" sz="2800" kern="100" dirty="0">
                <a:solidFill>
                  <a:prstClr val="black"/>
                </a:solidFill>
                <a:latin typeface="Times New Roman" panose="02020603050405020304"/>
                <a:cs typeface="Courier New" panose="02070309020205020404"/>
              </a:rPr>
              <a:t>)</a:t>
            </a:r>
            <a:endParaRPr lang="en-US" altLang="zh-CN" sz="2800" kern="100" dirty="0" smtClean="0">
              <a:latin typeface="Times New Roman" panose="02020603050405020304"/>
              <a:ea typeface="黑体" panose="02010609060101010101" charset="-122"/>
              <a:cs typeface="Courier New" panose="02070309020205020404"/>
            </a:endParaRPr>
          </a:p>
        </p:txBody>
      </p:sp>
      <p:pic>
        <p:nvPicPr>
          <p:cNvPr id="3" name="Picture 3" descr="C:\Users\Administrator\Desktop\图片2.png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78243" y="6319663"/>
            <a:ext cx="817563" cy="4937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矩形 4"/>
          <p:cNvSpPr/>
          <p:nvPr/>
        </p:nvSpPr>
        <p:spPr>
          <a:xfrm>
            <a:off x="3557726" y="1070430"/>
            <a:ext cx="141577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zh-CN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介词，从</a:t>
            </a:r>
            <a:endParaRPr lang="zh-CN" altLang="en-US" dirty="0"/>
          </a:p>
        </p:txBody>
      </p:sp>
      <p:sp>
        <p:nvSpPr>
          <p:cNvPr id="6" name="矩形 5"/>
          <p:cNvSpPr/>
          <p:nvPr/>
        </p:nvSpPr>
        <p:spPr>
          <a:xfrm>
            <a:off x="4766737" y="1510045"/>
            <a:ext cx="49244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zh-CN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比</a:t>
            </a:r>
            <a:endParaRPr lang="zh-CN" altLang="en-US" dirty="0"/>
          </a:p>
        </p:txBody>
      </p:sp>
      <p:sp>
        <p:nvSpPr>
          <p:cNvPr id="7" name="矩形 6"/>
          <p:cNvSpPr/>
          <p:nvPr/>
        </p:nvSpPr>
        <p:spPr>
          <a:xfrm>
            <a:off x="3170726" y="1923283"/>
            <a:ext cx="326243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zh-CN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引进动作对象，对，向</a:t>
            </a:r>
            <a:endParaRPr lang="zh-CN" altLang="en-US" dirty="0"/>
          </a:p>
        </p:txBody>
      </p:sp>
      <p:sp>
        <p:nvSpPr>
          <p:cNvPr id="8" name="矩形 7"/>
          <p:cNvSpPr/>
          <p:nvPr/>
        </p:nvSpPr>
        <p:spPr>
          <a:xfrm>
            <a:off x="5595793" y="2384948"/>
            <a:ext cx="172354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zh-CN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在</a:t>
            </a:r>
            <a:r>
              <a:rPr lang="en-US" altLang="zh-CN" dirty="0">
                <a:solidFill>
                  <a:srgbClr val="FF0000"/>
                </a:solidFill>
                <a:latin typeface="宋体" panose="02010600030101010101" pitchFamily="2" charset="-122"/>
                <a:cs typeface="Times New Roman" panose="02020603050405020304"/>
              </a:rPr>
              <a:t>……</a:t>
            </a:r>
            <a:r>
              <a:rPr lang="zh-CN" altLang="zh-CN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方面</a:t>
            </a:r>
            <a:endParaRPr lang="zh-CN" altLang="en-US" dirty="0"/>
          </a:p>
        </p:txBody>
      </p:sp>
      <p:sp>
        <p:nvSpPr>
          <p:cNvPr id="9" name="矩形 8"/>
          <p:cNvSpPr/>
          <p:nvPr/>
        </p:nvSpPr>
        <p:spPr>
          <a:xfrm>
            <a:off x="4801860" y="2793722"/>
            <a:ext cx="110799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zh-CN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向，对</a:t>
            </a:r>
            <a:endParaRPr lang="zh-CN" altLang="en-US" dirty="0"/>
          </a:p>
        </p:txBody>
      </p:sp>
      <p:sp>
        <p:nvSpPr>
          <p:cNvPr id="10" name="矩形 9"/>
          <p:cNvSpPr/>
          <p:nvPr/>
        </p:nvSpPr>
        <p:spPr>
          <a:xfrm>
            <a:off x="5519142" y="3198168"/>
            <a:ext cx="110799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zh-CN" dirty="0">
                <a:solidFill>
                  <a:srgbClr val="FF0000"/>
                </a:solidFill>
                <a:latin typeface="Times New Roman" panose="02020603050405020304"/>
                <a:cs typeface="Times New Roman" panose="02020603050405020304"/>
              </a:rPr>
              <a:t>表被动</a:t>
            </a:r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</p:childTnLst>
        </p:cTn>
      </p:par>
    </p:tnLst>
    <p:bldLst>
      <p:bldP spid="5" grpId="0"/>
      <p:bldP spid="5" grpId="1"/>
      <p:bldP spid="6" grpId="0"/>
      <p:bldP spid="6" grpId="1"/>
      <p:bldP spid="7" grpId="0"/>
      <p:bldP spid="7" grpId="1"/>
      <p:bldP spid="8" grpId="0"/>
      <p:bldP spid="8" grpId="1"/>
      <p:bldP spid="9" grpId="0"/>
      <p:bldP spid="9" grpId="1"/>
      <p:bldP spid="10" grpId="0"/>
      <p:bldP spid="10" grpId="1"/>
    </p:bldLst>
  </p:timing>
</p:sld>
</file>

<file path=ppt/tags/tag1.xml><?xml version="1.0" encoding="utf-8"?>
<p:tagLst xmlns:p="http://schemas.openxmlformats.org/presentationml/2006/main">
  <p:tag name="KSO_WPP_MARK_KEY" val="02bbe972-e37d-4f36-8c3f-553b001b7ef9"/>
  <p:tag name="COMMONDATA" val="eyJoZGlkIjoiZWMzODViZmIyMmQ4YmY1NjIxMWNkNmVjNjFkZmQ4MjQifQ=="/>
</p:tagLst>
</file>

<file path=ppt/theme/theme1.xml><?xml version="1.0" encoding="utf-8"?>
<a:theme xmlns:a="http://schemas.openxmlformats.org/drawingml/2006/main" name="7_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1">
            <a:lumMod val="95000"/>
          </a:schemeClr>
        </a:solidFill>
        <a:ln>
          <a:noFill/>
        </a:ln>
        <a:effectLst>
          <a:reflection blurRad="6350" stA="50000" endA="300" endPos="55500" dist="50800" dir="5400000" sy="-100000" algn="bl" rotWithShape="0"/>
        </a:effectLst>
      </a:spPr>
      <a:bodyPr rtlCol="0" anchor="ctr"/>
      <a:lstStyle>
        <a:defPPr algn="ctr">
          <a:defRPr sz="3600" dirty="0">
            <a:ln w="12700">
              <a:solidFill>
                <a:schemeClr val="bg1"/>
              </a:solidFill>
              <a:prstDash val="solid"/>
            </a:ln>
            <a:solidFill>
              <a:schemeClr val="bg1"/>
            </a:solidFill>
          </a:defRPr>
        </a:defPPr>
      </a:lstStyle>
      <a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a:style>
    </a:spDef>
  </a:objectDefaul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3316</Words>
  <Application>WPS 演示</Application>
  <PresentationFormat>自定义</PresentationFormat>
  <Paragraphs>256</Paragraphs>
  <Slides>15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15</vt:i4>
      </vt:variant>
    </vt:vector>
  </HeadingPairs>
  <TitlesOfParts>
    <vt:vector size="30" baseType="lpstr">
      <vt:lpstr>Arial</vt:lpstr>
      <vt:lpstr>宋体</vt:lpstr>
      <vt:lpstr>Wingdings</vt:lpstr>
      <vt:lpstr>Cambria</vt:lpstr>
      <vt:lpstr>Times New Roman</vt:lpstr>
      <vt:lpstr>黑体</vt:lpstr>
      <vt:lpstr>Courier New</vt:lpstr>
      <vt:lpstr>仿宋_GB2312</vt:lpstr>
      <vt:lpstr>仿宋</vt:lpstr>
      <vt:lpstr>Calibri</vt:lpstr>
      <vt:lpstr>微软雅黑</vt:lpstr>
      <vt:lpstr>Arial Unicode MS</vt:lpstr>
      <vt:lpstr>BatangChe</vt:lpstr>
      <vt:lpstr>Segoe Print</vt:lpstr>
      <vt:lpstr>7_Office 主题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Administrator</dc:creator>
  <cp:lastModifiedBy>WPS_443908042</cp:lastModifiedBy>
  <cp:revision>6275</cp:revision>
  <dcterms:created xsi:type="dcterms:W3CDTF">2014-11-27T01:03:00Z</dcterms:created>
  <dcterms:modified xsi:type="dcterms:W3CDTF">2026-07-02T04:55:46Z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2052-12.1.0.26895</vt:lpwstr>
  </property>
  <property fmtid="{D5CDD505-2E9C-101B-9397-08002B2CF9AE}" pid="3" name="ICV">
    <vt:lpwstr>3873AF17F73A4844B720E18A596546A2_12</vt:lpwstr>
  </property>
</Properties>
</file>