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1785" r:id="rId2"/>
    <p:sldId id="2345" r:id="rId3"/>
    <p:sldId id="2346" r:id="rId4"/>
    <p:sldId id="2347" r:id="rId5"/>
    <p:sldId id="2348" r:id="rId6"/>
    <p:sldId id="2349" r:id="rId7"/>
    <p:sldId id="2350" r:id="rId8"/>
    <p:sldId id="2351" r:id="rId9"/>
    <p:sldId id="2352" r:id="rId10"/>
    <p:sldId id="2337" r:id="rId11"/>
    <p:sldId id="2338" r:id="rId12"/>
    <p:sldId id="2339" r:id="rId13"/>
    <p:sldId id="2353" r:id="rId14"/>
    <p:sldId id="2354" r:id="rId15"/>
    <p:sldId id="2355" r:id="rId16"/>
    <p:sldId id="2341" r:id="rId17"/>
    <p:sldId id="2342" r:id="rId18"/>
    <p:sldId id="2340" r:id="rId19"/>
    <p:sldId id="2361" r:id="rId20"/>
    <p:sldId id="1791" r:id="rId21"/>
  </p:sldIdLst>
  <p:sldSz cx="12190413" cy="6859588"/>
  <p:notesSz cx="6735763" cy="9866313"/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FF"/>
    <a:srgbClr val="003366"/>
    <a:srgbClr val="2258A2"/>
    <a:srgbClr val="E4E4E4"/>
    <a:srgbClr val="4F81BD"/>
    <a:srgbClr val="B4C7E7"/>
    <a:srgbClr val="FFD966"/>
    <a:srgbClr val="F3EFE5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00" autoAdjust="0"/>
    <p:restoredTop sz="87790" autoAdjust="0"/>
  </p:normalViewPr>
  <p:slideViewPr>
    <p:cSldViewPr>
      <p:cViewPr varScale="1">
        <p:scale>
          <a:sx n="87" d="100"/>
          <a:sy n="87" d="100"/>
        </p:scale>
        <p:origin x="-163" y="-86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28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876" y="-9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r">
              <a:defRPr sz="1200"/>
            </a:lvl1pPr>
          </a:lstStyle>
          <a:p>
            <a:fld id="{BED594FB-2808-45A5-BDC8-80C0F481B27E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r">
              <a:defRPr sz="1200"/>
            </a:lvl1pPr>
          </a:lstStyle>
          <a:p>
            <a:fld id="{985B4082-C5AE-46D0-A000-D929E8B259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111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/>
          <a:lstStyle>
            <a:lvl1pPr algn="r">
              <a:defRPr sz="1200"/>
            </a:lvl1pPr>
          </a:lstStyle>
          <a:p>
            <a:fld id="{D29FAA0F-2349-45DA-9EBD-9D94C9A1CFA0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41363"/>
            <a:ext cx="657066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64" tIns="47433" rIns="94864" bIns="47433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4864" tIns="47433" rIns="94864" bIns="47433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4864" tIns="47433" rIns="94864" bIns="47433" rtlCol="0" anchor="b"/>
          <a:lstStyle>
            <a:lvl1pPr algn="r">
              <a:defRPr sz="1200"/>
            </a:lvl1pPr>
          </a:lstStyle>
          <a:p>
            <a:fld id="{E3F37086-15D0-443D-AF17-A3F21825C0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09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-27384"/>
            <a:ext cx="12190413" cy="144016"/>
          </a:xfrm>
          <a:prstGeom prst="rect">
            <a:avLst/>
          </a:prstGeom>
          <a:solidFill>
            <a:srgbClr val="DF29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597352"/>
            <a:ext cx="12190412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3"/>
            <a:ext cx="2844430" cy="365210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2023/4/7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9" y="6357823"/>
            <a:ext cx="3860297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3"/>
            <a:ext cx="2844430" cy="365210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123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iming>
    <p:tnLst>
      <p:par>
        <p:cTn id="1" dur="indefinite" restart="never" nodeType="tmRoot"/>
      </p:par>
    </p:tnLst>
  </p:timing>
  <p:txStyles>
    <p:titleStyle>
      <a:lvl1pPr algn="ctr" defTabSz="121856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630710" y="2449870"/>
            <a:ext cx="9001000" cy="105193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zh-CN" altLang="zh-CN" sz="4400" b="1" dirty="0">
                <a:cs typeface="Times New Roman"/>
              </a:rPr>
              <a:t>齐桓晋文之事</a:t>
            </a:r>
            <a:endParaRPr lang="zh-CN" altLang="zh-CN" sz="4400" b="1" kern="100" dirty="0">
              <a:latin typeface="方正大黑_GBK" panose="03000509000000000000" pitchFamily="65" charset="-122"/>
              <a:ea typeface="方正大黑_GBK" panose="03000509000000000000" pitchFamily="65" charset="-122"/>
              <a:cs typeface="Times New Roman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4321480"/>
            <a:ext cx="12190413" cy="25381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58056" y="1557586"/>
            <a:ext cx="6061487" cy="388562"/>
            <a:chOff x="2998862" y="1916832"/>
            <a:chExt cx="6061487" cy="388472"/>
          </a:xfrm>
        </p:grpSpPr>
        <p:sp>
          <p:nvSpPr>
            <p:cNvPr id="18" name="矩形 17"/>
            <p:cNvSpPr/>
            <p:nvPr/>
          </p:nvSpPr>
          <p:spPr>
            <a:xfrm>
              <a:off x="2998862" y="2060848"/>
              <a:ext cx="6061487" cy="45719"/>
            </a:xfrm>
            <a:prstGeom prst="rect">
              <a:avLst/>
            </a:prstGeom>
            <a:solidFill>
              <a:srgbClr val="DF2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11030" y="1952835"/>
              <a:ext cx="3312368" cy="261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pic>
          <p:nvPicPr>
            <p:cNvPr id="3076" name="Picture 4" descr="C:\Users\Administrator\Desktop\图片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776" y="1916832"/>
              <a:ext cx="3128876" cy="388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1" y="4078016"/>
            <a:ext cx="12190413" cy="216074"/>
          </a:xfrm>
          <a:prstGeom prst="rect">
            <a:avLst/>
          </a:prstGeom>
          <a:solidFill>
            <a:srgbClr val="DF291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左箭头 21"/>
          <p:cNvSpPr/>
          <p:nvPr/>
        </p:nvSpPr>
        <p:spPr>
          <a:xfrm>
            <a:off x="4222999" y="6022682"/>
            <a:ext cx="7967415" cy="648222"/>
          </a:xfrm>
          <a:prstGeom prst="leftArrow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左箭头 22"/>
          <p:cNvSpPr/>
          <p:nvPr/>
        </p:nvSpPr>
        <p:spPr>
          <a:xfrm>
            <a:off x="5951191" y="5446485"/>
            <a:ext cx="6239223" cy="648222"/>
          </a:xfrm>
          <a:prstGeom prst="leftArrow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左箭头 23"/>
          <p:cNvSpPr/>
          <p:nvPr/>
        </p:nvSpPr>
        <p:spPr>
          <a:xfrm>
            <a:off x="7679383" y="4870288"/>
            <a:ext cx="4511031" cy="648222"/>
          </a:xfrm>
          <a:prstGeom prst="leftArrow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160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Times New Roman"/>
                <a:ea typeface="黑体"/>
                <a:cs typeface="Times New Roman"/>
              </a:rPr>
              <a:t>一、解释加点词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仿宋_GB2312"/>
                <a:cs typeface="Times New Roman"/>
              </a:rPr>
              <a:t>①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齐宣王问曰：</a:t>
            </a:r>
            <a:r>
              <a:rPr lang="zh-CN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齐桓、晋文之事可得闻乎？</a:t>
            </a:r>
            <a:r>
              <a:rPr lang="zh-CN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仿宋_GB2312"/>
                <a:cs typeface="Times New Roman"/>
              </a:rPr>
              <a:t>②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孟子对曰：</a:t>
            </a:r>
            <a:r>
              <a:rPr lang="zh-CN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仲尼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之徒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道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桓文之事者，是以后世无传焉，臣未之闻也。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无以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王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             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乎？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ea typeface="仿宋_GB2312"/>
                <a:cs typeface="Times New Roman"/>
              </a:rPr>
              <a:t>③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德何如则可以王矣？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ea typeface="仿宋_GB2312"/>
                <a:cs typeface="Times New Roman"/>
              </a:rPr>
              <a:t>④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保民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而王，莫之能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御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也。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ea typeface="仿宋_GB2312"/>
                <a:cs typeface="Times New Roman"/>
              </a:rPr>
              <a:t>⑤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若寡人者，可以保民乎哉？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ea typeface="仿宋_GB2312"/>
                <a:cs typeface="Times New Roman"/>
              </a:rPr>
              <a:t>⑥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可。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ea typeface="仿宋_GB2312"/>
                <a:cs typeface="Times New Roman"/>
              </a:rPr>
              <a:t>⑦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何由知吾可也？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135967" y="1510045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这些人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91350" y="1518837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述说、谈论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65829" y="1923283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不得已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8622" y="2362899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名词作动词，行王道以统一天下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175238" y="322454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安民，养民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895406" y="32245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阻挡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24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ea typeface="仿宋_GB2312"/>
                <a:cs typeface="Times New Roman"/>
              </a:rPr>
              <a:t>⑧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臣闻之胡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宋体"/>
              </a:rPr>
              <a:t>龁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ea typeface="仿宋_GB2312"/>
                <a:cs typeface="仿宋_GB2312"/>
              </a:rPr>
              <a:t>曰：王坐于堂上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，有牵牛而过堂下者，王见之，曰：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牛何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之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？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对曰：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将以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衅钟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                           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王曰：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舍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之！吾不忍其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觳觫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，若无罪而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就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死地。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对曰：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然则废衅钟与？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何可废也？以羊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易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不识有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诸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)?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ea typeface="仿宋_GB2312"/>
                <a:cs typeface="Times New Roman"/>
              </a:rPr>
              <a:t>⑨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有之。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ea typeface="仿宋_GB2312"/>
                <a:cs typeface="Times New Roman"/>
              </a:rPr>
              <a:t>⑩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是心足以王矣。百姓皆以王为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爱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也，臣固知王之不忍也。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⑪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王曰：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然，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诚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有百姓者。齐国虽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褊小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，吾何爱一牛？即不忍其觳觫，若无罪而就死地，故以羊易之也。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421514" y="107043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往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98662" y="1485578"/>
            <a:ext cx="7747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古代新钟铸成，宰杀牲品，取血涂钟行祭，叫做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衅钟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825687" y="194966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释放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095206" y="1940868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形容恐惧战栗的样子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473996" y="235410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走向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159795" y="278493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替换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916344" y="279372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之乎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的合音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461466" y="363778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吝惜，舍不得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278741" y="449063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的确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9527749" y="449063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狭小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65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⑫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王无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异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于百姓之以王为爱也。以小易大，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彼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恶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知之？王若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隐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其无罪而就死地，则牛羊何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择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焉？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⑬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王笑曰：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是诚何心哉？</a:t>
            </a:r>
            <a:r>
              <a:rPr lang="zh-CN" altLang="zh-CN" sz="2800" u="sng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我非爱其财而易之以羊也，宜乎百姓之谓我爱也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⑭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无伤也，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是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乃仁术也，见牛未见羊也。君子之于禽兽也，见其生，不忍见其死；闻其声，不忍食其肉。是以君子远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庖厨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也。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⑮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说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《诗》云：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他人有心，予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忖度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u="wavy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夫子之谓也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　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</a:t>
            </a:r>
            <a:r>
              <a:rPr lang="zh-CN" altLang="zh-CN" sz="2800" u="sng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夫我乃行之，反而求之，不得吾心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。夫子言之，于我心有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戚戚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焉。此心之所以合于王者，何也？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684096" y="65719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对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……</a:t>
            </a:r>
            <a:r>
              <a:rPr lang="zh-CN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感到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奇怪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00372" y="109680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他们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188312" y="1096806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疑问代词，怎么、哪里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696807" y="107043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痛惜，哀怜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017296" y="15100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区别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278557" y="278172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这，指以羊易</a:t>
            </a:r>
            <a:r>
              <a:rPr lang="zh-CN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牛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537865" y="363778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厨房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251999" y="4068606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悦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，高兴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1113510" y="44730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揣测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277874" y="4481845"/>
            <a:ext cx="42883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/>
              </a:rPr>
              <a:t>(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这话</a:t>
            </a:r>
            <a:r>
              <a:rPr lang="en-US" altLang="zh-CN" dirty="0">
                <a:solidFill>
                  <a:srgbClr val="FF0000"/>
                </a:solidFill>
                <a:latin typeface="Times New Roman"/>
              </a:rPr>
              <a:t>)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说的就是您</a:t>
            </a:r>
            <a:r>
              <a:rPr lang="en-US" altLang="zh-CN" dirty="0">
                <a:solidFill>
                  <a:srgbClr val="FF0000"/>
                </a:solidFill>
                <a:latin typeface="Times New Roman"/>
              </a:rPr>
              <a:t>(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这样的人</a:t>
            </a:r>
            <a:r>
              <a:rPr lang="en-US" altLang="zh-CN" dirty="0">
                <a:solidFill>
                  <a:srgbClr val="FF0000"/>
                </a:solidFill>
                <a:latin typeface="Times New Roman"/>
              </a:rPr>
              <a:t>)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啊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41899" y="5344393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内心有所触动的样子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6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⑯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有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复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于王者曰：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吾力足以举百钧，而不足以举一羽；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明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足以察秋毫之末，而不见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舆薪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则王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许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之乎？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⑰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否。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⑱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今恩足以及禽兽，而功不至于百姓者，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独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何与？然则一羽之不举，为不用力焉；舆薪之不见，为不用明焉；百姓之不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见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保，为不用恩焉。故王之不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王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                             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，不为也，非不能也。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Cambria Math"/>
                <a:ea typeface="仿宋_GB2312"/>
                <a:cs typeface="Cambria Math"/>
              </a:rPr>
              <a:t>⑲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不为者与不能者之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形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何以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 smtClean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异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？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566564" y="65719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禀报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621231" y="1061637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形容词作名词，视力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27692" y="151004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整车的柴火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964542" y="15100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相信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235233" y="235410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偏偏，却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14526" y="31981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表示被动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946137" y="3620199"/>
            <a:ext cx="5109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名词用作动词。成就王业，取得天下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037203" y="407739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表现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183438" y="406637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怎么，用什么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131095" y="4499429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区分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30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en-US" altLang="zh-CN" sz="2800" kern="100" dirty="0">
                <a:latin typeface="Cambria Math"/>
                <a:ea typeface="仿宋_GB2312"/>
                <a:cs typeface="Cambria Math"/>
              </a:rPr>
              <a:t>⑳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zh-CN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挟太山以超北海，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语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人曰：</a:t>
            </a:r>
            <a:r>
              <a:rPr lang="en-US" altLang="zh-CN" sz="2800" kern="100" dirty="0"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我不能。</a:t>
            </a:r>
            <a:r>
              <a:rPr lang="en-US" altLang="zh-CN" sz="2800" kern="100" dirty="0"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是诚不能也。为长者折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枝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，语人曰：</a:t>
            </a:r>
            <a:r>
              <a:rPr lang="en-US" altLang="zh-CN" sz="2800" kern="100" dirty="0"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我不能。</a:t>
            </a:r>
            <a:r>
              <a:rPr lang="en-US" altLang="zh-CN" sz="2800" kern="100" dirty="0"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是不为也，非不能也。故王之不王，非挟太山以超北海之类也；王之不王，是折枝之类也。</a:t>
            </a:r>
            <a:r>
              <a:rPr lang="zh-CN" altLang="zh-CN" sz="2800" u="sng" kern="100" dirty="0">
                <a:latin typeface="Times New Roman"/>
                <a:ea typeface="仿宋_GB2312"/>
                <a:cs typeface="Times New Roman"/>
              </a:rPr>
              <a:t>老吾老，以及人之老；幼吾幼，以及人之幼：天下可运于掌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。《诗》云：</a:t>
            </a:r>
            <a:r>
              <a:rPr lang="en-US" altLang="zh-CN" sz="2800" kern="100" dirty="0">
                <a:latin typeface="宋体"/>
                <a:cs typeface="Times New Roman"/>
              </a:rPr>
              <a:t>‘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刑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　　　　　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寡妻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，至于兄弟，以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御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于家邦。</a:t>
            </a:r>
            <a:r>
              <a:rPr lang="en-US" altLang="zh-CN" sz="2800" kern="100" dirty="0">
                <a:latin typeface="宋体"/>
                <a:cs typeface="Times New Roman"/>
              </a:rPr>
              <a:t>’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言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举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斯心加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诸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彼而已。故推恩足以保四海，不推恩无以保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妻子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。古之人所以大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过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人者，无他焉，善推其所为而已矣。今恩足以及禽兽，而功不至于百姓者，独何与？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权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，然后知轻重；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度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，然后知长短。物皆然，心为甚。王请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度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之！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063580" y="63081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告诉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078982" y="109592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肢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，肢体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655046" y="234967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型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，典范、榜样，这里用作动词，做榜样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846734" y="2793722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正妻，一说为贤妻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895406" y="27817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治理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654260" y="3233338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拿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234596" y="3206960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兼词，相当于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之于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4367014" y="36598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妻子儿女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191550" y="365983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超过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2926854" y="448029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称量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455227" y="448029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丈量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008503" y="492146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考虑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66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㉑</a:t>
            </a:r>
            <a:r>
              <a:rPr lang="zh-CN" altLang="zh-CN" sz="2800" kern="100" dirty="0">
                <a:latin typeface="宋体"/>
                <a:cs typeface="Times New Roman"/>
              </a:rPr>
              <a:t> 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抑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     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兴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甲兵，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危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士臣，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构怨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于诸侯，然后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快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于心与？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㉒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否，吾何快于是？将以求吾所大欲也。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㉓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王之所大欲，可得闻与？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㉔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王笑而不言。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㉕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为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肥甘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　　　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不足于口与？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轻暖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　　　　　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不足于体与？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抑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为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采色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不足视于目与？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声音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不足听于耳与？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便嬖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>
                <a:latin typeface="Times New Roman"/>
                <a:ea typeface="仿宋_GB2312"/>
                <a:cs typeface="Times New Roman"/>
              </a:rPr>
              <a:t>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>
                <a:latin typeface="Times New Roman"/>
                <a:ea typeface="仿宋_GB2312"/>
                <a:cs typeface="Times New Roman"/>
              </a:rPr>
              <a:t>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>
                <a:latin typeface="Times New Roman"/>
                <a:ea typeface="仿宋_GB2312"/>
                <a:cs typeface="Times New Roman"/>
              </a:rPr>
              <a:t>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u="dotted" kern="100" dirty="0">
                <a:latin typeface="Times New Roman"/>
                <a:ea typeface="仿宋_GB2312"/>
                <a:cs typeface="Times New Roman"/>
              </a:rPr>
              <a:t>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不足使令于前与？王之诸臣皆足以供之，而王岂为是哉？</a:t>
            </a:r>
            <a:r>
              <a:rPr lang="en-US" altLang="zh-CN" sz="2800" kern="100" dirty="0" smtClean="0">
                <a:latin typeface="宋体"/>
                <a:cs typeface="Times New Roman"/>
              </a:rPr>
              <a:t>”</a:t>
            </a: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㉖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否，吾不为是也。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endParaRPr lang="zh-CN" altLang="zh-CN" sz="2800" kern="100" dirty="0"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335412" y="639606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表示反问，相当于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难道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162572" y="63081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起，发动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38622" y="1061637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使动用法，使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……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处于险境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807155" y="108801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结怨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479563" y="106163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痛快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570709" y="3189376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形容词作名词，指美味的食物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10630" y="3646576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形容词作名词，指轻软暖和的衣服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476113" y="362899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或者，还是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910630" y="4059814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指绚丽的颜色，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采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彩</a:t>
            </a:r>
            <a:r>
              <a:rPr lang="zh-CN" altLang="zh-CN" dirty="0">
                <a:solidFill>
                  <a:srgbClr val="FF0000"/>
                </a:solidFill>
                <a:cs typeface="Times New Roman"/>
              </a:rPr>
              <a:t>”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030960" y="405981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指音乐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428583" y="4481845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君主左右受宠爱的人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918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㉗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然则王之所大欲可知已：欲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辟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 smtClean="0"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zh-CN" altLang="zh-CN" sz="2800" u="dotted" kern="100" dirty="0" smtClean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土地，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朝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秦楚，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莅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中国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而抚四夷也。</a:t>
            </a:r>
            <a:r>
              <a:rPr lang="zh-CN" altLang="zh-CN" sz="2800" u="sng" kern="100" dirty="0">
                <a:latin typeface="Times New Roman"/>
                <a:ea typeface="仿宋_GB2312"/>
                <a:cs typeface="Times New Roman"/>
              </a:rPr>
              <a:t>以若所为，求若所欲，犹缘木而求鱼也。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㉘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王曰：</a:t>
            </a:r>
            <a:r>
              <a:rPr lang="zh-CN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若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是其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甚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与？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㉙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殆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有甚焉。缘木求鱼，虽不得鱼，无后灾；以若所为，求若所欲，尽心力而为之，后必有灾。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㉚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可得闻与？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㉛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邹人与楚人战，则王以为孰胜？</a:t>
            </a:r>
            <a:r>
              <a:rPr lang="zh-CN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楚人胜。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455227" y="62148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开辟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32065" y="1088014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使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……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来朝见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799062" y="108314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统治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867961" y="1070429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古代指中原地区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667698" y="1923283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像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900854" y="191449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厉害，严重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814753" y="2320057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恐怕，可能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339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㉝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然则小固不可以敌大，寡固不可以敌众，弱固不可以敌强。海内之地，方千里者九，齐集有其一。以一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服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　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八，何以异于邹敌楚哉？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盖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亦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反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本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矣？今王发政施仁，使天下仕者皆欲立于王之朝，耕者皆欲耕于王之野，商贾皆欲藏于王之市，行旅皆欲出于王之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涂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，天下之欲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疾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其君者皆欲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赴诉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于王。其若是，孰能御之？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zh-CN" altLang="zh-CN" sz="2800" kern="100" dirty="0">
                <a:latin typeface="宋体"/>
                <a:ea typeface="Meiryo"/>
                <a:cs typeface="Courier New"/>
              </a:rPr>
              <a:t>㉞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王曰：</a:t>
            </a:r>
            <a:r>
              <a:rPr lang="en-US" altLang="zh-CN" sz="2800" kern="100" dirty="0"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吾</a:t>
            </a:r>
            <a:r>
              <a:rPr lang="zh-CN" altLang="zh-CN" sz="2800" kern="100" dirty="0">
                <a:solidFill>
                  <a:srgbClr val="0000FF"/>
                </a:solidFill>
                <a:latin typeface="宋体"/>
                <a:cs typeface="宋体"/>
              </a:rPr>
              <a:t>惛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，不能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进于是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矣。愿夫子辅吾志，明以教我。我虽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不敏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u="dotted" kern="100" dirty="0" smtClean="0">
                <a:latin typeface="Times New Roman"/>
                <a:ea typeface="仿宋_GB2312"/>
                <a:cs typeface="Times New Roman"/>
              </a:rPr>
              <a:t>                     </a:t>
            </a:r>
            <a:r>
              <a:rPr lang="en-US" altLang="zh-CN" sz="2800" kern="100" dirty="0" smtClean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，请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尝试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latin typeface="Times New Roman"/>
                <a:ea typeface="仿宋_GB2312"/>
                <a:cs typeface="Times New Roman"/>
              </a:rPr>
              <a:t>之。</a:t>
            </a:r>
            <a:r>
              <a:rPr lang="en-US" altLang="zh-CN" sz="2800" kern="100" dirty="0">
                <a:latin typeface="宋体"/>
                <a:cs typeface="Times New Roman"/>
              </a:rPr>
              <a:t>”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endParaRPr lang="zh-CN" altLang="zh-CN" sz="2800" kern="100" dirty="0">
              <a:effectLst/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883404" y="1096806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使动用法，使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……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降服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052248" y="1527630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盍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，何不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8771611" y="15100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回到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83730" y="1923283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指仁政王道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83730" y="278172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途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，道路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821689" y="27817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憎恨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9671252" y="278172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奔走求告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535676" y="359382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不明事理，糊涂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255446" y="359382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达到这一步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089773" y="4059814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谦辞，愚钝。敏，聪慧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148679" y="45082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试行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85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 algn="just"/>
            <a:r>
              <a:rPr lang="zh-CN" altLang="zh-CN" sz="2800" kern="100" dirty="0">
                <a:solidFill>
                  <a:prstClr val="black"/>
                </a:solidFill>
                <a:latin typeface="宋体"/>
                <a:ea typeface="Meiryo"/>
                <a:cs typeface="Courier New"/>
              </a:rPr>
              <a:t>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曰：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恒产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　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而有恒心者，惟士为能。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若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民，则无恒产，因无恒心。苟无恒心，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放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邪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侈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，无不为已。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及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陷于罪，然后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从而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刑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</a:t>
            </a:r>
            <a:r>
              <a:rPr lang="zh-CN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</a:t>
            </a:r>
            <a:endParaRPr lang="en-US" altLang="zh-CN" sz="2800" kern="100" dirty="0" smtClean="0">
              <a:solidFill>
                <a:prstClr val="black"/>
              </a:solidFill>
              <a:latin typeface="Times New Roman"/>
              <a:ea typeface="仿宋_GB2312"/>
              <a:cs typeface="Times New Roman"/>
            </a:endParaRPr>
          </a:p>
          <a:p>
            <a:pPr algn="just"/>
            <a:r>
              <a:rPr lang="zh-CN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是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罔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　　　　　　　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民也。焉有仁人在位，罔民而可为也？是故明君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制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民之产，必使仰足以事父母，俯足以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畜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妻子，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乐岁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终身饱，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凶年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免于死亡；然后驱而之善，故民之从之也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轻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。今也制民之产，仰不足以事父母，俯不足以畜妻子，乐岁终身苦，凶年不免于死亡</a:t>
            </a:r>
            <a:r>
              <a:rPr lang="zh-CN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</a:t>
            </a:r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718942" y="613230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可以长久维持生活的固定财产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203757" y="10792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至于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0343678" y="10792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放纵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456411" y="15100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不正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862958" y="151004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过度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111430" y="15166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等到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1588203" y="193207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接着，紧跟着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168408" y="194176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名词作动词，处罚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558702" y="2349674"/>
            <a:ext cx="6685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网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，这里用作动词，张网捕捉，比喻陷害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509664" y="278493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规定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608203" y="32157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养活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6023198" y="32157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丰年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9878024" y="323110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荒年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679382" y="361620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容易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24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此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救死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而恐不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赡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，奚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暇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治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礼义哉？王欲行之，则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盍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反其本矣：五亩之宅，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树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之以桑，五十者可以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衣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帛矣；鸡、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豚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、狗、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彘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之畜，无失其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时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　　　　　　　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，七十者可以食肉矣；百亩之田，勿夺其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ea typeface="仿宋_GB2312"/>
                <a:cs typeface="Times New Roman"/>
              </a:rPr>
              <a:t>时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　　　　　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Courier New"/>
              </a:rPr>
              <a:t>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，八口之家可以无饥矣；</a:t>
            </a:r>
            <a:r>
              <a:rPr lang="zh-CN" altLang="zh-CN" sz="2800" u="sng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谨庠序之教，申之以孝悌之义，颁白者不负戴于道路矣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ea typeface="仿宋_GB2312"/>
                <a:cs typeface="Times New Roman"/>
              </a:rPr>
              <a:t>。老者衣帛食肉，黎民不饥不寒，然而不王者，未之有也。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843272" y="67477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只是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970754" y="67477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摆脱死亡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607374" y="67477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足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0226602" y="674773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空闲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509164" y="109680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讲求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887294" y="109680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兼词，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何不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584232" y="151004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名词作动词，种植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098075" y="151004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名词作动词，穿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663280" y="194086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小猪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395119" y="1940868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猪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801040" y="2362898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季节，这里指家禽家畜生长繁殖的时节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260655" y="2767345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指适宜种植、收获庄稼的时节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65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Times New Roman"/>
                <a:ea typeface="黑体"/>
                <a:cs typeface="Times New Roman"/>
              </a:rPr>
              <a:t>二、解释下列加点词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(1)</a:t>
            </a:r>
            <a:r>
              <a:rPr lang="zh-CN" altLang="zh-CN" sz="2800" kern="100" dirty="0">
                <a:latin typeface="Times New Roman"/>
                <a:cs typeface="Times New Roman"/>
              </a:rPr>
              <a:t>爱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latin typeface="Times New Roman"/>
                <a:cs typeface="Times New Roman"/>
              </a:rPr>
              <a:t>齐国虽褊小，吾何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爱</a:t>
            </a:r>
            <a:r>
              <a:rPr lang="zh-CN" altLang="zh-CN" sz="2800" kern="100" dirty="0">
                <a:latin typeface="Times New Roman"/>
                <a:cs typeface="Times New Roman"/>
              </a:rPr>
              <a:t>一牛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爱</a:t>
            </a:r>
            <a:r>
              <a:rPr lang="zh-CN" altLang="zh-CN" sz="2800" kern="100" dirty="0">
                <a:latin typeface="Times New Roman"/>
                <a:cs typeface="Times New Roman"/>
              </a:rPr>
              <a:t>其子，择师而教之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latin typeface="Times New Roman"/>
                <a:cs typeface="Times New Roman"/>
              </a:rPr>
              <a:t>明智而忠信，宽厚而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爱</a:t>
            </a:r>
            <a:r>
              <a:rPr lang="zh-CN" altLang="zh-CN" sz="2800" kern="100" dirty="0">
                <a:latin typeface="Times New Roman"/>
                <a:cs typeface="Times New Roman"/>
              </a:rPr>
              <a:t>人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④</a:t>
            </a:r>
            <a:r>
              <a:rPr lang="zh-CN" altLang="zh-CN" sz="2800" kern="100" dirty="0">
                <a:latin typeface="Times New Roman"/>
                <a:cs typeface="Times New Roman"/>
              </a:rPr>
              <a:t>予独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爱</a:t>
            </a:r>
            <a:r>
              <a:rPr lang="zh-CN" altLang="zh-CN" sz="2800" kern="100" dirty="0">
                <a:latin typeface="Times New Roman"/>
                <a:cs typeface="Times New Roman"/>
              </a:rPr>
              <a:t>莲之出淤泥而不染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(2)</a:t>
            </a:r>
            <a:r>
              <a:rPr lang="zh-CN" altLang="zh-CN" sz="2800" kern="100" dirty="0">
                <a:latin typeface="Times New Roman"/>
                <a:cs typeface="Times New Roman"/>
              </a:rPr>
              <a:t>度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latin typeface="Times New Roman"/>
                <a:cs typeface="Times New Roman"/>
              </a:rPr>
              <a:t>他人有心，予忖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度</a:t>
            </a:r>
            <a:r>
              <a:rPr lang="zh-CN" altLang="zh-CN" sz="2800" kern="100" dirty="0">
                <a:latin typeface="Times New Roman"/>
                <a:cs typeface="Times New Roman"/>
              </a:rPr>
              <a:t>之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度</a:t>
            </a:r>
            <a:r>
              <a:rPr lang="zh-CN" altLang="zh-CN" sz="2800" kern="100" dirty="0">
                <a:latin typeface="Times New Roman"/>
                <a:cs typeface="Times New Roman"/>
              </a:rPr>
              <a:t>，然后知长短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latin typeface="Times New Roman"/>
                <a:cs typeface="Times New Roman"/>
              </a:rPr>
              <a:t>王请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度</a:t>
            </a:r>
            <a:r>
              <a:rPr lang="zh-CN" altLang="zh-CN" sz="2800" kern="100" dirty="0">
                <a:latin typeface="Times New Roman"/>
                <a:cs typeface="Times New Roman"/>
              </a:rPr>
              <a:t>之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④</a:t>
            </a:r>
            <a:r>
              <a:rPr lang="zh-CN" altLang="zh-CN" sz="2800" kern="100" dirty="0">
                <a:latin typeface="Times New Roman"/>
                <a:cs typeface="Times New Roman"/>
              </a:rPr>
              <a:t>关山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度</a:t>
            </a:r>
            <a:r>
              <a:rPr lang="zh-CN" altLang="zh-CN" sz="2800" kern="100" dirty="0">
                <a:latin typeface="Times New Roman"/>
                <a:cs typeface="Times New Roman"/>
              </a:rPr>
              <a:t>若飞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宋体"/>
                <a:cs typeface="Times New Roman"/>
              </a:rPr>
              <a:t>⑤</a:t>
            </a:r>
            <a:r>
              <a:rPr lang="zh-CN" altLang="zh-CN" sz="2800" kern="100" dirty="0">
                <a:latin typeface="Times New Roman"/>
                <a:cs typeface="Times New Roman"/>
              </a:rPr>
              <a:t>崔九堂前几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度</a:t>
            </a:r>
            <a:r>
              <a:rPr lang="zh-CN" altLang="zh-CN" sz="2800" kern="100" dirty="0">
                <a:latin typeface="Times New Roman"/>
                <a:cs typeface="Times New Roman"/>
              </a:rPr>
              <a:t>闻</a:t>
            </a:r>
            <a:r>
              <a:rPr lang="en-US" altLang="zh-CN" sz="2800" kern="100" dirty="0"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 smtClean="0">
                <a:latin typeface="Times New Roman"/>
                <a:cs typeface="Courier New"/>
              </a:rPr>
              <a:t>)</a:t>
            </a:r>
            <a:endParaRPr lang="zh-CN" altLang="zh-CN" sz="2800" kern="100" dirty="0"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641549" y="152763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吝惜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911787" y="194086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疼爱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667926" y="238927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爱护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641549" y="278172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喜爱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902995" y="363778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揣测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199611" y="406860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丈量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170911" y="448029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考虑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487434" y="492146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越过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3918210" y="534349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量词，次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68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(3)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明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明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足以察秋毫之末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愿夫子辅吾志，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明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以教我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是故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明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君制民之产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(4)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御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保民而王，莫之能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以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于家邦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浩浩乎如冯虚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风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旨、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膳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586472" y="109680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视力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659134" y="15012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明确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256691" y="193207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明智、贤明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237103" y="279372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阻挡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531395" y="32157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治理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49152" y="3646576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驾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214781" y="4077399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与皇帝有关的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703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endParaRPr lang="en-US" altLang="zh-CN" sz="2800" kern="100" dirty="0" smtClean="0">
              <a:solidFill>
                <a:prstClr val="black"/>
              </a:solidFill>
              <a:latin typeface="Times New Roman"/>
              <a:cs typeface="Courier New"/>
            </a:endParaRPr>
          </a:p>
          <a:p>
            <a:pPr lvl="0" indent="266700"/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5)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辟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欲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土地，朝秦楚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放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邪侈，无不为已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所恶有甚于死者，故患有所不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④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邪说，难壬人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⑤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扈江离与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辟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芷兮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　　　　　</a:t>
            </a:r>
            <a:r>
              <a:rPr lang="en-US" altLang="zh-CN" sz="2800" kern="100" dirty="0" smtClean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568887" y="150125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开辟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929372" y="194086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不正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771246" y="237169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避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，躲避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17195" y="280251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批驳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862958" y="3222313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同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僻</a:t>
            </a:r>
            <a:r>
              <a:rPr lang="en-US" altLang="zh-CN" dirty="0">
                <a:solidFill>
                  <a:srgbClr val="FF0000"/>
                </a:solidFill>
                <a:latin typeface="宋体"/>
                <a:cs typeface="Times New Roman"/>
              </a:rPr>
              <a:t>”</a:t>
            </a:r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，僻静、幽静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9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(6)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若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①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其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是，孰能御之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②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民，则无恒产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③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王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隐其无罪而就死地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④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不者，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属皆且为所虏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⑤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徐公不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君之美也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彼与彼年相</a:t>
            </a:r>
            <a:r>
              <a:rPr lang="zh-CN" altLang="zh-CN" sz="2800" kern="100" dirty="0">
                <a:solidFill>
                  <a:srgbClr val="0000FF"/>
                </a:solidFill>
                <a:latin typeface="Times New Roman"/>
                <a:cs typeface="Times New Roman"/>
              </a:rPr>
              <a:t>若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也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</a:t>
            </a:r>
            <a:r>
              <a:rPr lang="en-US" altLang="zh-CN" sz="2800" u="dotted" kern="100" dirty="0" smtClean="0">
                <a:solidFill>
                  <a:prstClr val="black"/>
                </a:solidFill>
                <a:latin typeface="Times New Roman"/>
                <a:cs typeface="Times New Roman"/>
              </a:rPr>
              <a:t>       </a:t>
            </a:r>
            <a:r>
              <a:rPr lang="zh-CN" altLang="zh-CN" sz="2800" u="dotted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4766737" y="107043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206782" y="1518398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至于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272272" y="194966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如果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955703" y="2380484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你，你们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458960" y="2811307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比得上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919865" y="321377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FF0000"/>
                </a:solidFill>
                <a:latin typeface="Times New Roman"/>
                <a:cs typeface="Times New Roman"/>
              </a:rPr>
              <a:t>相当，差不多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703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600" kern="100" dirty="0">
                <a:latin typeface="Times New Roman"/>
                <a:ea typeface="黑体"/>
                <a:cs typeface="Times New Roman"/>
              </a:rPr>
              <a:t>三、课本里的古代文化常识积累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600" kern="100" dirty="0">
                <a:latin typeface="Times New Roman"/>
                <a:cs typeface="Courier New"/>
              </a:rPr>
              <a:t>1</a:t>
            </a:r>
            <a:r>
              <a:rPr lang="zh-CN" altLang="zh-CN" sz="2600" kern="100" dirty="0">
                <a:latin typeface="Times New Roman"/>
                <a:cs typeface="Times New Roman"/>
              </a:rPr>
              <a:t>．下列关于古代文化知识的说法，不正确的一项是</a:t>
            </a:r>
            <a:r>
              <a:rPr lang="en-US" altLang="zh-CN" sz="2600" kern="100" dirty="0">
                <a:latin typeface="Times New Roman"/>
                <a:cs typeface="Courier New"/>
              </a:rPr>
              <a:t>(</a:t>
            </a:r>
            <a:r>
              <a:rPr lang="zh-CN" altLang="zh-CN" sz="2600" kern="100" dirty="0">
                <a:latin typeface="Times New Roman"/>
                <a:cs typeface="Times New Roman"/>
              </a:rPr>
              <a:t>　　</a:t>
            </a:r>
            <a:r>
              <a:rPr lang="en-US" altLang="zh-CN" sz="2600" kern="100" dirty="0">
                <a:latin typeface="Times New Roman"/>
                <a:cs typeface="Courier New"/>
              </a:rPr>
              <a:t>)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600" kern="100" dirty="0">
                <a:latin typeface="Times New Roman"/>
                <a:cs typeface="Courier New"/>
              </a:rPr>
              <a:t>A.</a:t>
            </a:r>
            <a:r>
              <a:rPr lang="zh-CN" altLang="zh-CN" sz="2600" kern="100" dirty="0">
                <a:latin typeface="Times New Roman"/>
                <a:cs typeface="Times New Roman"/>
              </a:rPr>
              <a:t>《孟子》，孟子弟子和再传弟子所著的儒家著作，最早见于赵岐《孟子题辞》。宋代朱熹将其与《论语》《大学》《中庸》合称为</a:t>
            </a:r>
            <a:r>
              <a:rPr lang="en-US" altLang="zh-CN" sz="2600" kern="100" dirty="0">
                <a:latin typeface="宋体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cs typeface="Times New Roman"/>
              </a:rPr>
              <a:t>四书</a:t>
            </a:r>
            <a:r>
              <a:rPr lang="en-US" altLang="zh-CN" sz="2600" kern="100" dirty="0">
                <a:latin typeface="宋体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600" kern="100" dirty="0">
                <a:latin typeface="Times New Roman"/>
                <a:cs typeface="Courier New"/>
              </a:rPr>
              <a:t>B.</a:t>
            </a:r>
            <a:r>
              <a:rPr lang="zh-CN" altLang="zh-CN" sz="2600" kern="100" dirty="0">
                <a:latin typeface="Times New Roman"/>
                <a:cs typeface="Times New Roman"/>
              </a:rPr>
              <a:t>王</a:t>
            </a:r>
            <a:r>
              <a:rPr lang="en-US" altLang="zh-CN" sz="2600" kern="100" dirty="0">
                <a:latin typeface="Times New Roman"/>
                <a:cs typeface="Courier New"/>
              </a:rPr>
              <a:t>(</a:t>
            </a:r>
            <a:r>
              <a:rPr lang="en-US" altLang="zh-CN" sz="2600" kern="100" dirty="0" err="1">
                <a:latin typeface="Times New Roman"/>
                <a:cs typeface="Courier New"/>
              </a:rPr>
              <a:t>wàng</a:t>
            </a:r>
            <a:r>
              <a:rPr lang="en-US" altLang="zh-CN" sz="2600" kern="100" dirty="0">
                <a:latin typeface="Times New Roman"/>
                <a:cs typeface="Courier New"/>
              </a:rPr>
              <a:t>)</a:t>
            </a:r>
            <a:r>
              <a:rPr lang="zh-CN" altLang="zh-CN" sz="2600" kern="100" dirty="0">
                <a:latin typeface="Times New Roman"/>
                <a:cs typeface="Times New Roman"/>
              </a:rPr>
              <a:t>，即行王道以统一天下，是儒家所提出的一种以仁义治天下的政治主张，是仁政理想的最终指向，孟子政治理想的最高境界，与</a:t>
            </a:r>
            <a:r>
              <a:rPr lang="zh-CN" altLang="zh-CN" sz="2600" kern="100" dirty="0">
                <a:latin typeface="宋体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cs typeface="Times New Roman"/>
              </a:rPr>
              <a:t>霸道</a:t>
            </a:r>
            <a:r>
              <a:rPr lang="zh-CN" altLang="zh-CN" sz="2600" kern="100" dirty="0">
                <a:latin typeface="宋体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cs typeface="Times New Roman"/>
              </a:rPr>
              <a:t>相对。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600" kern="100" dirty="0">
                <a:latin typeface="Times New Roman"/>
                <a:cs typeface="Courier New"/>
              </a:rPr>
              <a:t>C.</a:t>
            </a:r>
            <a:r>
              <a:rPr lang="zh-CN" altLang="zh-CN" sz="2600" kern="100" dirty="0">
                <a:latin typeface="Times New Roman"/>
                <a:cs typeface="Times New Roman"/>
              </a:rPr>
              <a:t>衅钟，周朝的一种礼仪。在古代，</a:t>
            </a:r>
            <a:r>
              <a:rPr lang="en-US" altLang="zh-CN" sz="2600" kern="100" dirty="0">
                <a:latin typeface="宋体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cs typeface="Times New Roman"/>
              </a:rPr>
              <a:t>钟</a:t>
            </a:r>
            <a:r>
              <a:rPr lang="en-US" altLang="zh-CN" sz="2600" kern="100" dirty="0">
                <a:latin typeface="宋体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cs typeface="Times New Roman"/>
              </a:rPr>
              <a:t>被视为一种神器，</a:t>
            </a:r>
            <a:r>
              <a:rPr lang="en-US" altLang="zh-CN" sz="2600" kern="100" dirty="0">
                <a:latin typeface="宋体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cs typeface="Times New Roman"/>
              </a:rPr>
              <a:t>钟</a:t>
            </a:r>
            <a:r>
              <a:rPr lang="en-US" altLang="zh-CN" sz="2600" kern="100" dirty="0">
                <a:latin typeface="宋体"/>
                <a:cs typeface="Times New Roman"/>
              </a:rPr>
              <a:t>”</a:t>
            </a:r>
            <a:r>
              <a:rPr lang="zh-CN" altLang="zh-CN" sz="2600" kern="100" dirty="0">
                <a:latin typeface="Times New Roman"/>
                <a:cs typeface="Times New Roman"/>
              </a:rPr>
              <a:t>这种重要器物制成时，人们一般就要宰杀牲口，取其血涂钟行祭。</a:t>
            </a:r>
            <a:endParaRPr lang="zh-CN" altLang="zh-CN" sz="26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600" kern="100" dirty="0">
                <a:latin typeface="Times New Roman"/>
                <a:cs typeface="Courier New"/>
              </a:rPr>
              <a:t>D.</a:t>
            </a:r>
            <a:r>
              <a:rPr lang="zh-CN" altLang="zh-CN" sz="2600" kern="100" dirty="0">
                <a:latin typeface="Times New Roman"/>
                <a:cs typeface="Times New Roman"/>
              </a:rPr>
              <a:t>觳觫，原形容恐惧战栗的样子，后常用来借指牛。如唐朝诗人皎然《送顾处士歌》中的诗句</a:t>
            </a:r>
            <a:r>
              <a:rPr lang="en-US" altLang="zh-CN" sz="2600" kern="100" dirty="0">
                <a:latin typeface="宋体"/>
                <a:cs typeface="Times New Roman"/>
              </a:rPr>
              <a:t>“</a:t>
            </a:r>
            <a:r>
              <a:rPr lang="zh-CN" altLang="zh-CN" sz="2600" kern="100" dirty="0">
                <a:latin typeface="Times New Roman"/>
                <a:cs typeface="Times New Roman"/>
              </a:rPr>
              <a:t>门前便取觳觫乘，腰上还将鹿卢佩</a:t>
            </a:r>
            <a:r>
              <a:rPr lang="en-US" altLang="zh-CN" sz="2600" kern="100" dirty="0">
                <a:latin typeface="宋体"/>
                <a:cs typeface="Times New Roman"/>
              </a:rPr>
              <a:t>”</a:t>
            </a:r>
            <a:r>
              <a:rPr lang="zh-CN" altLang="zh-CN" sz="2600" kern="100" dirty="0" smtClean="0">
                <a:latin typeface="Times New Roman"/>
                <a:cs typeface="Times New Roman"/>
              </a:rPr>
              <a:t>。</a:t>
            </a:r>
            <a:endParaRPr lang="zh-CN" altLang="zh-CN" sz="2600" kern="100" dirty="0"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istrator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139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9878184" y="909514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en-US" altLang="zh-CN" kern="100" dirty="0">
                <a:latin typeface="Times New Roman"/>
                <a:cs typeface="Courier New"/>
              </a:rPr>
              <a:t>A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2000" y="5263093"/>
            <a:ext cx="109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0000FF"/>
                </a:solidFill>
                <a:latin typeface="Times New Roman"/>
                <a:ea typeface="黑体"/>
                <a:cs typeface="Times New Roman"/>
              </a:rPr>
              <a:t>解析：</a:t>
            </a:r>
            <a:r>
              <a:rPr lang="en-US" altLang="zh-CN" kern="100" dirty="0">
                <a:latin typeface="Times New Roman"/>
                <a:ea typeface="仿宋_GB2312"/>
                <a:cs typeface="Courier New"/>
              </a:rPr>
              <a:t>A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项，</a:t>
            </a:r>
            <a:r>
              <a:rPr lang="en-US" altLang="zh-CN" kern="100" dirty="0">
                <a:latin typeface="宋体"/>
                <a:cs typeface="Times New Roman"/>
              </a:rPr>
              <a:t>“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孟子弟子和再传弟子所著的儒家著作</a:t>
            </a:r>
            <a:r>
              <a:rPr lang="en-US" altLang="zh-CN" kern="100" dirty="0">
                <a:latin typeface="宋体"/>
                <a:cs typeface="Times New Roman"/>
              </a:rPr>
              <a:t>”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错，《孟子》的作者为孟子及其弟子。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5266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2.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下列关于古代文化知识的说法，不正确的一项是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　　</a:t>
            </a:r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)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A.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四夷，即东夷、西戎、南蛮、北狄，是古代统治者对四方少数民族的统称。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B.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夫子，古代对男子的尊称，有时也可以作为对老师的称呼。文中意为前者。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C.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庠序，古代地方学校，与帝王的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辟雍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、诸侯的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“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泮宫</a:t>
            </a:r>
            <a:r>
              <a:rPr lang="en-US" altLang="zh-CN" sz="2800" kern="100" dirty="0">
                <a:solidFill>
                  <a:prstClr val="black"/>
                </a:solidFill>
                <a:latin typeface="宋体"/>
                <a:cs typeface="Times New Roman"/>
              </a:rPr>
              <a:t>”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等大学相对。后泛指学校。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D.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孝悌，孝顺父母，有时指孝顺之人。古代以尽心奉养和绝对服从父母为孝。</a:t>
            </a:r>
            <a:endParaRPr lang="en-US" altLang="zh-CN" sz="2800" kern="100" dirty="0" smtClean="0">
              <a:latin typeface="Times New Roman"/>
              <a:ea typeface="黑体"/>
              <a:cs typeface="Courier New"/>
            </a:endParaRPr>
          </a:p>
        </p:txBody>
      </p:sp>
      <p:pic>
        <p:nvPicPr>
          <p:cNvPr id="5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Administrator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139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612000" y="4849629"/>
            <a:ext cx="1600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</a:t>
            </a:r>
            <a:r>
              <a:rPr lang="zh-CN" altLang="zh-CN" kern="100" dirty="0" smtClean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：</a:t>
            </a:r>
            <a:r>
              <a:rPr lang="en-US" altLang="zh-CN" kern="100" dirty="0" smtClean="0">
                <a:latin typeface="Times New Roman"/>
                <a:cs typeface="Courier New"/>
              </a:rPr>
              <a:t>D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2000" y="5416401"/>
            <a:ext cx="10163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0000FF"/>
                </a:solidFill>
                <a:latin typeface="Times New Roman"/>
                <a:ea typeface="黑体"/>
                <a:cs typeface="Times New Roman"/>
              </a:rPr>
              <a:t>解析：</a:t>
            </a:r>
            <a:r>
              <a:rPr lang="en-US" altLang="zh-CN" kern="100" dirty="0">
                <a:latin typeface="Times New Roman"/>
                <a:ea typeface="仿宋_GB2312"/>
                <a:cs typeface="Courier New"/>
              </a:rPr>
              <a:t>D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项，错在缺少对</a:t>
            </a:r>
            <a:r>
              <a:rPr lang="zh-CN" altLang="zh-CN" kern="100" dirty="0">
                <a:latin typeface="宋体"/>
                <a:cs typeface="Times New Roman"/>
              </a:rPr>
              <a:t>“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悌</a:t>
            </a:r>
            <a:r>
              <a:rPr lang="zh-CN" altLang="zh-CN" kern="100" dirty="0">
                <a:latin typeface="宋体"/>
                <a:cs typeface="Times New Roman"/>
              </a:rPr>
              <a:t>”</a:t>
            </a:r>
            <a:r>
              <a:rPr lang="zh-CN" altLang="zh-CN" kern="100" dirty="0">
                <a:latin typeface="Times New Roman"/>
                <a:ea typeface="仿宋_GB2312"/>
                <a:cs typeface="Times New Roman"/>
              </a:rPr>
              <a:t>的解说。孝悌，指孝顺父母，敬爱兄长。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16918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266700"/>
            <a:r>
              <a:rPr lang="zh-CN" altLang="zh-CN" sz="2800" kern="100" dirty="0">
                <a:latin typeface="Times New Roman"/>
                <a:ea typeface="黑体"/>
                <a:cs typeface="Times New Roman"/>
              </a:rPr>
              <a:t>四、文言翻译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(1)</a:t>
            </a:r>
            <a:r>
              <a:rPr lang="zh-CN" altLang="zh-CN" sz="2800" kern="100" dirty="0">
                <a:latin typeface="Times New Roman"/>
                <a:cs typeface="Times New Roman"/>
              </a:rPr>
              <a:t>我非爱其财而易之以羊也，宜乎百姓之谓我爱也。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 </a:t>
            </a:r>
            <a:endParaRPr lang="en-US" altLang="zh-CN" sz="2800" kern="100" dirty="0" smtClean="0">
              <a:latin typeface="Times New Roman"/>
              <a:cs typeface="Courier New"/>
            </a:endParaRPr>
          </a:p>
          <a:p>
            <a:pPr indent="266700"/>
            <a:endParaRPr lang="en-US" altLang="zh-CN" sz="2800" kern="100" dirty="0">
              <a:latin typeface="Times New Roman"/>
              <a:cs typeface="Courier New"/>
            </a:endParaRPr>
          </a:p>
          <a:p>
            <a:pPr indent="266700"/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(2)</a:t>
            </a:r>
            <a:r>
              <a:rPr lang="zh-CN" altLang="zh-CN" sz="2800" kern="100" dirty="0">
                <a:latin typeface="Times New Roman"/>
                <a:cs typeface="Times New Roman"/>
              </a:rPr>
              <a:t>夫我乃行之，反而求之，不得吾心。</a:t>
            </a:r>
            <a:endParaRPr lang="zh-CN" altLang="zh-CN" sz="2800" kern="100" dirty="0">
              <a:latin typeface="宋体"/>
              <a:cs typeface="Courier New"/>
            </a:endParaRPr>
          </a:p>
          <a:p>
            <a:pPr indent="266700"/>
            <a:r>
              <a:rPr lang="en-US" altLang="zh-CN" sz="2800" kern="100" dirty="0">
                <a:latin typeface="Times New Roman"/>
                <a:cs typeface="Courier New"/>
              </a:rPr>
              <a:t> </a:t>
            </a:r>
            <a:endParaRPr lang="zh-CN" altLang="zh-CN" sz="2800" kern="100" dirty="0"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12000" y="1734701"/>
            <a:ext cx="109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zh-CN" altLang="zh-CN" kern="100" dirty="0">
                <a:latin typeface="Times New Roman"/>
                <a:cs typeface="Times New Roman"/>
              </a:rPr>
              <a:t>我不是吝惜钱财才去用羊换掉牛的，</a:t>
            </a:r>
            <a:r>
              <a:rPr lang="en-US" altLang="zh-CN" kern="100" dirty="0">
                <a:latin typeface="Times New Roman"/>
                <a:cs typeface="Courier New"/>
              </a:rPr>
              <a:t>(</a:t>
            </a:r>
            <a:r>
              <a:rPr lang="zh-CN" altLang="zh-CN" kern="100" dirty="0">
                <a:latin typeface="Times New Roman"/>
                <a:cs typeface="Times New Roman"/>
              </a:rPr>
              <a:t>这么看来</a:t>
            </a:r>
            <a:r>
              <a:rPr lang="en-US" altLang="zh-CN" kern="100" dirty="0">
                <a:latin typeface="Times New Roman"/>
                <a:cs typeface="Courier New"/>
              </a:rPr>
              <a:t>)</a:t>
            </a:r>
            <a:r>
              <a:rPr lang="zh-CN" altLang="zh-CN" kern="100" dirty="0">
                <a:latin typeface="Times New Roman"/>
                <a:cs typeface="Times New Roman"/>
              </a:rPr>
              <a:t>百姓认为我吝啬是理所当然的啊。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2000" y="3472185"/>
            <a:ext cx="821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zh-CN" altLang="zh-CN" kern="100" dirty="0">
                <a:latin typeface="Times New Roman"/>
                <a:cs typeface="Times New Roman"/>
              </a:rPr>
              <a:t>我这样做了，回头再去想它，想不出是为什么。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8730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612000" y="620688"/>
            <a:ext cx="10944000" cy="55454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(3)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老吾老，以及人之老；幼吾幼，以及人之幼：天下可运于掌。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 </a:t>
            </a:r>
            <a:endParaRPr lang="en-US" altLang="zh-CN" sz="2800" kern="100" dirty="0" smtClean="0">
              <a:solidFill>
                <a:prstClr val="black"/>
              </a:solidFill>
              <a:latin typeface="Times New Roman"/>
              <a:cs typeface="Courier New"/>
            </a:endParaRPr>
          </a:p>
          <a:p>
            <a:pPr lvl="0" indent="266700"/>
            <a:endParaRPr lang="en-US" altLang="zh-CN" sz="2800" kern="100" dirty="0">
              <a:solidFill>
                <a:prstClr val="black"/>
              </a:solidFill>
              <a:latin typeface="Times New Roman"/>
              <a:cs typeface="Courier New"/>
            </a:endParaRPr>
          </a:p>
          <a:p>
            <a:pPr lvl="0" indent="266700"/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(4)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以若所为，求若所欲，犹缘木而求鱼也。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 </a:t>
            </a:r>
            <a:endParaRPr lang="en-US" altLang="zh-CN" sz="2800" kern="100" dirty="0" smtClean="0">
              <a:solidFill>
                <a:prstClr val="black"/>
              </a:solidFill>
              <a:latin typeface="Times New Roman"/>
              <a:cs typeface="Courier New"/>
            </a:endParaRPr>
          </a:p>
          <a:p>
            <a:pPr lvl="0" indent="266700"/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  <a:p>
            <a:pPr lvl="0" indent="266700"/>
            <a:r>
              <a:rPr lang="en-US" altLang="zh-CN" sz="2800" kern="100" dirty="0">
                <a:solidFill>
                  <a:prstClr val="black"/>
                </a:solidFill>
                <a:latin typeface="Times New Roman"/>
                <a:cs typeface="Courier New"/>
              </a:rPr>
              <a:t>(5)</a:t>
            </a:r>
            <a:r>
              <a:rPr lang="zh-CN" altLang="zh-CN" sz="2800" kern="100" dirty="0">
                <a:solidFill>
                  <a:prstClr val="black"/>
                </a:solidFill>
                <a:latin typeface="Times New Roman"/>
                <a:cs typeface="Times New Roman"/>
              </a:rPr>
              <a:t>谨庠序之教，申之以孝悌之义，颁白者不负戴于道路矣。</a:t>
            </a:r>
            <a:endParaRPr lang="zh-CN" altLang="zh-CN" sz="2800" kern="100" dirty="0">
              <a:solidFill>
                <a:prstClr val="black"/>
              </a:solidFill>
              <a:latin typeface="宋体"/>
              <a:cs typeface="Courier New"/>
            </a:endParaRPr>
          </a:p>
        </p:txBody>
      </p:sp>
      <p:pic>
        <p:nvPicPr>
          <p:cNvPr id="3" name="Picture 3" descr="C:\Users\Administrator\Desktop\图片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243" y="6319663"/>
            <a:ext cx="81756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12000" y="1341562"/>
            <a:ext cx="109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zh-CN" altLang="zh-CN" kern="100" dirty="0">
                <a:latin typeface="Times New Roman"/>
                <a:cs typeface="Times New Roman"/>
              </a:rPr>
              <a:t>敬爱自家的老人，从而推广到</a:t>
            </a:r>
            <a:r>
              <a:rPr lang="en-US" altLang="zh-CN" kern="100" dirty="0">
                <a:latin typeface="Times New Roman"/>
                <a:cs typeface="Courier New"/>
              </a:rPr>
              <a:t>(</a:t>
            </a:r>
            <a:r>
              <a:rPr lang="zh-CN" altLang="zh-CN" kern="100" dirty="0">
                <a:latin typeface="Times New Roman"/>
                <a:cs typeface="Times New Roman"/>
              </a:rPr>
              <a:t>敬爱</a:t>
            </a:r>
            <a:r>
              <a:rPr lang="en-US" altLang="zh-CN" kern="100" dirty="0">
                <a:latin typeface="Times New Roman"/>
                <a:cs typeface="Courier New"/>
              </a:rPr>
              <a:t>)</a:t>
            </a:r>
            <a:r>
              <a:rPr lang="zh-CN" altLang="zh-CN" kern="100" dirty="0">
                <a:latin typeface="Times New Roman"/>
                <a:cs typeface="Times New Roman"/>
              </a:rPr>
              <a:t>别人家的老人；爱护自家的小孩，从而推广到</a:t>
            </a:r>
            <a:r>
              <a:rPr lang="en-US" altLang="zh-CN" kern="100" dirty="0">
                <a:latin typeface="Times New Roman"/>
                <a:cs typeface="Courier New"/>
              </a:rPr>
              <a:t>(</a:t>
            </a:r>
            <a:r>
              <a:rPr lang="zh-CN" altLang="zh-CN" kern="100" dirty="0">
                <a:latin typeface="Times New Roman"/>
                <a:cs typeface="Times New Roman"/>
              </a:rPr>
              <a:t>爱护</a:t>
            </a:r>
            <a:r>
              <a:rPr lang="en-US" altLang="zh-CN" kern="100" dirty="0">
                <a:latin typeface="Times New Roman"/>
                <a:cs typeface="Courier New"/>
              </a:rPr>
              <a:t>)</a:t>
            </a:r>
            <a:r>
              <a:rPr lang="zh-CN" altLang="zh-CN" kern="100" dirty="0">
                <a:latin typeface="Times New Roman"/>
                <a:cs typeface="Times New Roman"/>
              </a:rPr>
              <a:t>别人家的小孩：那么天下可以在手掌上转动。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2000" y="2977894"/>
            <a:ext cx="90836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zh-CN" altLang="zh-CN" kern="100" dirty="0">
                <a:latin typeface="Times New Roman"/>
                <a:cs typeface="Times New Roman"/>
              </a:rPr>
              <a:t>以这样的做法，去谋求这样的欲望，就像爬上树去抓鱼。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2000" y="4221882"/>
            <a:ext cx="109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solidFill>
                  <a:srgbClr val="FF0000"/>
                </a:solidFill>
                <a:latin typeface="Times New Roman"/>
                <a:ea typeface="黑体"/>
                <a:cs typeface="Times New Roman"/>
              </a:rPr>
              <a:t>答案：</a:t>
            </a:r>
            <a:r>
              <a:rPr lang="zh-CN" altLang="zh-CN" kern="100" dirty="0">
                <a:latin typeface="Times New Roman"/>
                <a:cs typeface="Times New Roman"/>
              </a:rPr>
              <a:t>慎重办理学校教育，拿孝顺父母、敬爱兄长的道理反复告诫他们，头发花白的老人不会在路上背着或顶着东西。</a:t>
            </a:r>
            <a:endParaRPr lang="zh-CN" altLang="zh-CN" kern="100" dirty="0">
              <a:effectLst/>
              <a:latin typeface="宋体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52642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4321480"/>
            <a:ext cx="12190413" cy="25381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058056" y="1701202"/>
            <a:ext cx="6061487" cy="388562"/>
            <a:chOff x="2998862" y="1916832"/>
            <a:chExt cx="6061487" cy="388472"/>
          </a:xfrm>
        </p:grpSpPr>
        <p:sp>
          <p:nvSpPr>
            <p:cNvPr id="18" name="矩形 17"/>
            <p:cNvSpPr/>
            <p:nvPr/>
          </p:nvSpPr>
          <p:spPr>
            <a:xfrm>
              <a:off x="2998862" y="2060848"/>
              <a:ext cx="6061487" cy="45719"/>
            </a:xfrm>
            <a:prstGeom prst="rect">
              <a:avLst/>
            </a:prstGeom>
            <a:solidFill>
              <a:srgbClr val="DF29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11030" y="1952835"/>
              <a:ext cx="3312368" cy="2617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pic>
          <p:nvPicPr>
            <p:cNvPr id="3076" name="Picture 4" descr="C:\Users\Administrator\Desktop\图片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776" y="1916832"/>
              <a:ext cx="3128876" cy="388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1" y="4078016"/>
            <a:ext cx="12190413" cy="216074"/>
          </a:xfrm>
          <a:prstGeom prst="rect">
            <a:avLst/>
          </a:prstGeom>
          <a:solidFill>
            <a:srgbClr val="DF291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b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左箭头 21"/>
          <p:cNvSpPr/>
          <p:nvPr/>
        </p:nvSpPr>
        <p:spPr>
          <a:xfrm>
            <a:off x="4222999" y="6022682"/>
            <a:ext cx="7967415" cy="648222"/>
          </a:xfrm>
          <a:prstGeom prst="leftArrow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左箭头 22"/>
          <p:cNvSpPr/>
          <p:nvPr/>
        </p:nvSpPr>
        <p:spPr>
          <a:xfrm>
            <a:off x="5951191" y="5446485"/>
            <a:ext cx="6239223" cy="648222"/>
          </a:xfrm>
          <a:prstGeom prst="leftArrow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左箭头 23"/>
          <p:cNvSpPr/>
          <p:nvPr/>
        </p:nvSpPr>
        <p:spPr>
          <a:xfrm>
            <a:off x="7679383" y="4870288"/>
            <a:ext cx="4511031" cy="648222"/>
          </a:xfrm>
          <a:prstGeom prst="leftArrow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098" name="Picture 2" descr="C:\Users\Administrator\Desktop\图片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018" y="2231037"/>
            <a:ext cx="8165653" cy="183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46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>
          <a:reflection blurRad="6350" stA="50000" endA="300" endPos="55500" dist="50800" dir="5400000" sy="-100000" algn="bl" rotWithShape="0"/>
        </a:effectLst>
      </a:spPr>
      <a:bodyPr rtlCol="0" anchor="ctr"/>
      <a:lstStyle>
        <a:defPPr algn="ctr">
          <a:defRPr sz="3600" dirty="0">
            <a:ln w="12700">
              <a:solidFill>
                <a:schemeClr val="bg1"/>
              </a:solidFill>
              <a:prstDash val="solid"/>
            </a:ln>
            <a:solidFill>
              <a:schemeClr val="bg1"/>
            </a:solidFill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11820</TotalTime>
  <Words>950</Words>
  <Application>Microsoft Office PowerPoint</Application>
  <PresentationFormat>自定义</PresentationFormat>
  <Paragraphs>240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7_Office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6269</cp:revision>
  <dcterms:created xsi:type="dcterms:W3CDTF">2014-11-27T01:03:00Z</dcterms:created>
  <dcterms:modified xsi:type="dcterms:W3CDTF">2023-04-07T08:11:15Z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2052-10.1.0.5458</vt:lpwstr>
  </property>
</Properties>
</file>